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120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388.xml" ContentType="application/vnd.openxmlformats-officedocument.presentationml.slide+xml"/>
  <Override PartName="/ppt/slides/slide404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50.xml" ContentType="application/vnd.openxmlformats-officedocument.presentationml.slide+xml"/>
  <Override PartName="/ppt/slides/slide243.xml" ContentType="application/vnd.openxmlformats-officedocument.presentationml.slide+xml"/>
  <Override PartName="/ppt/slides/slide290.xml" ContentType="application/vnd.openxmlformats-officedocument.presentationml.slide+xml"/>
  <Override PartName="/ppt/slides/slide221.xml" ContentType="application/vnd.openxmlformats-officedocument.presentationml.slide+xml"/>
  <Override PartName="/ppt/slides/slide319.xml" ContentType="application/vnd.openxmlformats-officedocument.presentationml.slide+xml"/>
  <Override PartName="/ppt/slides/slide366.xml" ContentType="application/vnd.openxmlformats-officedocument.presentationml.slide+xml"/>
  <Override PartName="/ppt/slides/slide158.xml" ContentType="application/vnd.openxmlformats-officedocument.presentationml.slide+xml"/>
  <Override PartName="/ppt/slides/slide344.xml" ContentType="application/vnd.openxmlformats-officedocument.presentationml.slide+xml"/>
  <Override PartName="/ppt/slides/slide391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88.xml" ContentType="application/vnd.openxmlformats-officedocument.presentationml.slide+xml"/>
  <Override PartName="/ppt/slides/slide259.xml" ContentType="application/vnd.openxmlformats-officedocument.presentationml.slide+xml"/>
  <Override PartName="/ppt/slides/slide322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14.xml" ContentType="application/vnd.openxmlformats-officedocument.presentationml.slide+xml"/>
  <Override PartName="/ppt/slides/slide161.xml" ContentType="application/vnd.openxmlformats-officedocument.presentationml.slide+xml"/>
  <Override PartName="/ppt/slides/slide300.xml" ContentType="application/vnd.openxmlformats-officedocument.presentationml.slide+xml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slides/slide262.xml" ContentType="application/vnd.openxmlformats-officedocument.presentationml.slide+xml"/>
  <Override PartName="/ppt/slides/slide273.xml" ContentType="application/vnd.openxmlformats-officedocument.presentationml.slide+xml"/>
  <Override PartName="/ppt/slides/slide412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slides/slide349.xml" ContentType="application/vnd.openxmlformats-officedocument.presentationml.slide+xml"/>
  <Override PartName="/ppt/slides/slide396.xml" ContentType="application/vnd.openxmlformats-officedocument.presentationml.slide+xml"/>
  <Override PartName="/ppt/slides/slide40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240.xml" ContentType="application/vnd.openxmlformats-officedocument.presentationml.slide+xml"/>
  <Override PartName="/ppt/slides/slide327.xml" ContentType="application/vnd.openxmlformats-officedocument.presentationml.slide+xml"/>
  <Override PartName="/ppt/slides/slide338.xml" ContentType="application/vnd.openxmlformats-officedocument.presentationml.slide+xml"/>
  <Override PartName="/ppt/slides/slide374.xml" ContentType="application/vnd.openxmlformats-officedocument.presentationml.slide+xml"/>
  <Override PartName="/ppt/slides/slide385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s/slide316.xml" ContentType="application/vnd.openxmlformats-officedocument.presentationml.slide+xml"/>
  <Override PartName="/ppt/slides/slide36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305.xml" ContentType="application/vnd.openxmlformats-officedocument.presentationml.slide+xml"/>
  <Override PartName="/ppt/slides/slide352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78.xml" ContentType="application/vnd.openxmlformats-officedocument.presentationml.slide+xml"/>
  <Override PartName="/ppt/slides/slide289.xml" ContentType="application/vnd.openxmlformats-officedocument.presentationml.slide+xml"/>
  <Override PartName="/ppt/slides/slide330.xml" ContentType="application/vnd.openxmlformats-officedocument.presentationml.slide+xml"/>
  <Override PartName="/ppt/slides/slide341.xml" ContentType="application/vnd.openxmlformats-officedocument.presentationml.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267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s/slide40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Override PartName="/ppt/slides/slide281.xml" ContentType="application/vnd.openxmlformats-officedocument.presentationml.slide+xml"/>
  <Override PartName="/ppt/slides/slide292.xml" ContentType="application/vnd.openxmlformats-officedocument.presentationml.slide+xml"/>
  <Override PartName="/ppt/slides/slide379.xml" ContentType="application/vnd.openxmlformats-officedocument.presentationml.slide+xml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slides/slide357.xml" ContentType="application/vnd.openxmlformats-officedocument.presentationml.slide+xml"/>
  <Override PartName="/ppt/slides/slide368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346.xml" ContentType="application/vnd.openxmlformats-officedocument.presentationml.slide+xml"/>
  <Override PartName="/ppt/slides/slide393.xml" ContentType="application/vnd.openxmlformats-officedocument.presentationml.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335.xml" ContentType="application/vnd.openxmlformats-officedocument.presentationml.slide+xml"/>
  <Override PartName="/ppt/slides/slide382.xml" ContentType="application/vnd.openxmlformats-officedocument.presentationml.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slides/slide324.xml" ContentType="application/vnd.openxmlformats-officedocument.presentationml.slide+xml"/>
  <Override PartName="/ppt/slides/slide371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s/slide297.xml" ContentType="application/vnd.openxmlformats-officedocument.presentationml.slide+xml"/>
  <Override PartName="/ppt/slides/slide302.xml" ContentType="application/vnd.openxmlformats-officedocument.presentationml.slide+xml"/>
  <Override PartName="/ppt/slides/slide313.xml" ContentType="application/vnd.openxmlformats-officedocument.presentationml.slide+xml"/>
  <Override PartName="/ppt/slides/slide360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239.xml" ContentType="application/vnd.openxmlformats-officedocument.presentationml.slide+xml"/>
  <Override PartName="/ppt/slides/slide286.xml" ContentType="application/vnd.openxmlformats-officedocument.presentationml.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64.xml" ContentType="application/vnd.openxmlformats-officedocument.presentationml.slide+xml"/>
  <Override PartName="/ppt/slides/slide275.xml" ContentType="application/vnd.openxmlformats-officedocument.presentationml.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53.xml" ContentType="application/vnd.openxmlformats-officedocument.presentationml.slide+xml"/>
  <Override PartName="/ppt/slides/slide398.xml" ContentType="application/vnd.openxmlformats-officedocument.presentationml.slide+xml"/>
  <Override PartName="/ppt/slides/slide403.xml" ContentType="application/vnd.openxmlformats-officedocument.presentationml.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s/slide242.xml" ContentType="application/vnd.openxmlformats-officedocument.presentationml.slide+xml"/>
  <Override PartName="/ppt/slides/slide329.xml" ContentType="application/vnd.openxmlformats-officedocument.presentationml.slide+xml"/>
  <Override PartName="/ppt/slides/slide376.xml" ContentType="application/vnd.openxmlformats-officedocument.presentationml.slide+xml"/>
  <Override PartName="/ppt/slides/slide387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231.xml" ContentType="application/vnd.openxmlformats-officedocument.presentationml.slide+xml"/>
  <Override PartName="/ppt/slides/slide318.xml" ContentType="application/vnd.openxmlformats-officedocument.presentationml.slide+xml"/>
  <Override PartName="/ppt/slides/slide365.xml" ContentType="application/vnd.openxmlformats-officedocument.presentationml.slide+xml"/>
  <Override PartName="/ppt/slides/slide157.xml" ContentType="application/vnd.openxmlformats-officedocument.presentationml.slide+xml"/>
  <Override PartName="/ppt/slides/slide220.xml" ContentType="application/vnd.openxmlformats-officedocument.presentationml.slide+xml"/>
  <Override PartName="/ppt/slides/slide307.xml" ContentType="application/vnd.openxmlformats-officedocument.presentationml.slide+xml"/>
  <Override PartName="/ppt/slides/slide354.xml" ContentType="application/vnd.openxmlformats-officedocument.presentationml.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slides/slide332.xml" ContentType="application/vnd.openxmlformats-officedocument.presentationml.slide+xml"/>
  <Override PartName="/ppt/slides/slide343.xml" ContentType="application/vnd.openxmlformats-officedocument.presentationml.slide+xml"/>
  <Override PartName="/ppt/slides/slide390.xml" ContentType="application/vnd.openxmlformats-officedocument.presentationml.slide+xml"/>
  <Override PartName="/ppt/slides/slide87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slides/slide321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310.xml" ContentType="application/vnd.openxmlformats-officedocument.presentationml.slide+xml"/>
  <Override PartName="/ppt/slides/slide40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s/slide283.xml" ContentType="application/vnd.openxmlformats-officedocument.presentationml.slide+xml"/>
  <Override PartName="/ppt/slides/slide294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348.xml" ContentType="application/vnd.openxmlformats-officedocument.presentationml.slide+xml"/>
  <Override PartName="/ppt/slides/slide359.xml" ContentType="application/vnd.openxmlformats-officedocument.presentationml.slide+xml"/>
  <Override PartName="/ppt/slides/slide395.xml" ContentType="application/vnd.openxmlformats-officedocument.presentationml.slide+xml"/>
  <Override PartName="/ppt/slides/slide400.xml" ContentType="application/vnd.openxmlformats-officedocument.presentationml.slide+xml"/>
  <Override PartName="/ppt/slides/slide41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337.xml" ContentType="application/vnd.openxmlformats-officedocument.presentationml.slide+xml"/>
  <Override PartName="/ppt/slides/slide384.xml" ContentType="application/vnd.openxmlformats-officedocument.presentationml.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326.xml" ContentType="application/vnd.openxmlformats-officedocument.presentationml.slide+xml"/>
  <Override PartName="/ppt/slides/slide373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299.xml" ContentType="application/vnd.openxmlformats-officedocument.presentationml.slide+xml"/>
  <Override PartName="/ppt/slides/slide304.xml" ContentType="application/vnd.openxmlformats-officedocument.presentationml.slide+xml"/>
  <Override PartName="/ppt/slides/slide315.xml" ContentType="application/vnd.openxmlformats-officedocument.presentationml.slide+xml"/>
  <Override PartName="/ppt/slides/slide351.xml" ContentType="application/vnd.openxmlformats-officedocument.presentationml.slide+xml"/>
  <Override PartName="/ppt/slides/slide362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slides/slide288.xml" ContentType="application/vnd.openxmlformats-officedocument.presentationml.slide+xml"/>
  <Override PartName="/ppt/slides/slide34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slides/slide405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s/slide291.xml" ContentType="application/vnd.openxmlformats-officedocument.presentationml.slide+xml"/>
  <Override PartName="/ppt/slides/slide378.xml" ContentType="application/vnd.openxmlformats-officedocument.presentationml.slide+xml"/>
  <Override PartName="/ppt/slides/slide389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s/slide367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309.xml" ContentType="application/vnd.openxmlformats-officedocument.presentationml.slide+xml"/>
  <Override PartName="/ppt/slides/slide356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slides/slide345.xml" ContentType="application/vnd.openxmlformats-officedocument.presentationml.slide+xml"/>
  <Override PartName="/ppt/slides/slide392.xml" ContentType="application/vnd.openxmlformats-officedocument.presentationml.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323.xml" ContentType="application/vnd.openxmlformats-officedocument.presentationml.slide+xml"/>
  <Override PartName="/ppt/slides/slide334.xml" ContentType="application/vnd.openxmlformats-officedocument.presentationml.slide+xml"/>
  <Override PartName="/ppt/slides/slide370.xml" ContentType="application/vnd.openxmlformats-officedocument.presentationml.slide+xml"/>
  <Override PartName="/ppt/slides/slide381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slides/slide31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s/slide285.xml" ContentType="application/vnd.openxmlformats-officedocument.presentationml.slide+xml"/>
  <Override PartName="/ppt/slides/slide296.xml" ContentType="application/vnd.openxmlformats-officedocument.presentationml.slide+xml"/>
  <Override PartName="/ppt/slides/slide30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Override PartName="/ppt/slides/slide397.xml" ContentType="application/vnd.openxmlformats-officedocument.presentationml.slide+xml"/>
  <Override PartName="/ppt/slides/slide402.xml" ContentType="application/vnd.openxmlformats-officedocument.presentationml.slide+xml"/>
  <Override PartName="/ppt/slides/slide41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339.xml" ContentType="application/vnd.openxmlformats-officedocument.presentationml.slide+xml"/>
  <Override PartName="/ppt/slides/slide386.xml" ContentType="application/vnd.openxmlformats-officedocument.presentationml.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s/slide328.xml" ContentType="application/vnd.openxmlformats-officedocument.presentationml.slide+xml"/>
  <Override PartName="/ppt/slides/slide375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67.xml" ContentType="application/vnd.openxmlformats-officedocument.presentationml.slide+xml"/>
  <Override PartName="/ppt/slides/slide306.xml" ContentType="application/vnd.openxmlformats-officedocument.presentationml.slide+xml"/>
  <Override PartName="/ppt/slides/slide317.xml" ContentType="application/vnd.openxmlformats-officedocument.presentationml.slide+xml"/>
  <Override PartName="/ppt/slides/slide353.xml" ContentType="application/vnd.openxmlformats-officedocument.presentationml.slide+xml"/>
  <Override PartName="/ppt/slides/slide364.xml" ContentType="application/vnd.openxmlformats-officedocument.presentationml.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34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slides/slide331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slides/slide320.xml" ContentType="application/vnd.openxmlformats-officedocument.presentationml.slide+xml"/>
  <Override PartName="/ppt/slides/slide407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246.xml" ContentType="application/vnd.openxmlformats-officedocument.presentationml.slide+xml"/>
  <Override PartName="/ppt/slides/slide293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53.xml" ContentType="application/vnd.openxmlformats-officedocument.presentationml.slide+xml"/>
  <Override PartName="/ppt/slides/slide235.xml" ContentType="application/vnd.openxmlformats-officedocument.presentationml.slide+xml"/>
  <Override PartName="/ppt/slides/slide282.xml" ContentType="application/vnd.openxmlformats-officedocument.presentationml.slide+xml"/>
  <Override PartName="/ppt/slides/slide369.xml" ContentType="application/vnd.openxmlformats-officedocument.presentationml.slide+xml"/>
  <Default Extension="jpeg" ContentType="image/jpeg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slides/slide358.xml" ContentType="application/vnd.openxmlformats-officedocument.presentationml.slide+xml"/>
  <Override PartName="/ppt/slides/slide410.xml" ContentType="application/vnd.openxmlformats-officedocument.presentationml.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347.xml" ContentType="application/vnd.openxmlformats-officedocument.presentationml.slide+xml"/>
  <Override PartName="/ppt/slides/slide394.xml" ContentType="application/vnd.openxmlformats-officedocument.presentationml.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slides/slide325.xml" ContentType="application/vnd.openxmlformats-officedocument.presentationml.slide+xml"/>
  <Override PartName="/ppt/slides/slide336.xml" ContentType="application/vnd.openxmlformats-officedocument.presentationml.slide+xml"/>
  <Override PartName="/ppt/slides/slide372.xml" ContentType="application/vnd.openxmlformats-officedocument.presentationml.slide+xml"/>
  <Override PartName="/ppt/slides/slide383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314.xml" ContentType="application/vnd.openxmlformats-officedocument.presentationml.slide+xml"/>
  <Override PartName="/ppt/slides/slide361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slides/slide287.xml" ContentType="application/vnd.openxmlformats-officedocument.presentationml.slide+xml"/>
  <Override PartName="/ppt/slides/slide298.xml" ContentType="application/vnd.openxmlformats-officedocument.presentationml.slide+xml"/>
  <Override PartName="/ppt/slides/slide303.xml" ContentType="application/vnd.openxmlformats-officedocument.presentationml.slide+xml"/>
  <Override PartName="/ppt/slides/slide350.xml" ContentType="application/vnd.openxmlformats-officedocument.presentationml.slide+xml"/>
  <Override PartName="/ppt/slides/slide58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slides/slide399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377.xml" ContentType="application/vnd.openxmlformats-officedocument.presentationml.slide+xml"/>
  <Override PartName="/ppt/slides/slide169.xml" ContentType="application/vnd.openxmlformats-officedocument.presentationml.slide+xml"/>
  <Override PartName="/ppt/slides/slide308.xml" ContentType="application/vnd.openxmlformats-officedocument.presentationml.slide+xml"/>
  <Override PartName="/ppt/slides/slide355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333.xml" ContentType="application/vnd.openxmlformats-officedocument.presentationml.slide+xml"/>
  <Override PartName="/ppt/slides/slide380.xml" ContentType="application/vnd.openxmlformats-officedocument.presentationml.slide+xml"/>
  <Override PartName="/ppt/slides/slide77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409.xml" ContentType="application/vnd.openxmlformats-officedocument.presentationml.slide+xml"/>
  <Override PartName="/ppt/slides/slide5.xml" ContentType="application/vnd.openxmlformats-officedocument.presentationml.slide+xml"/>
  <Override PartName="/ppt/slides/slide103.xml" ContentType="application/vnd.openxmlformats-officedocument.presentationml.slide+xml"/>
  <Override PartName="/ppt/slides/slide150.xml" ContentType="application/vnd.openxmlformats-officedocument.presentationml.slide+xml"/>
  <Override PartName="/ppt/slides/slide248.xml" ContentType="application/vnd.openxmlformats-officedocument.presentationml.slide+xml"/>
  <Override PartName="/ppt/slides/slide295.xml" ContentType="application/vnd.openxmlformats-officedocument.presentationml.slide+xml"/>
  <Override PartName="/ppt/slides/slide311.xml" ContentType="application/vnd.openxmlformats-officedocument.presentationml.slide+xml"/>
  <Override PartName="/ppt/slideLayouts/slideLayout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  <p:sldId id="649" r:id="rId395"/>
    <p:sldId id="650" r:id="rId396"/>
    <p:sldId id="651" r:id="rId397"/>
    <p:sldId id="652" r:id="rId398"/>
    <p:sldId id="653" r:id="rId399"/>
    <p:sldId id="654" r:id="rId400"/>
    <p:sldId id="655" r:id="rId401"/>
    <p:sldId id="656" r:id="rId402"/>
    <p:sldId id="657" r:id="rId403"/>
    <p:sldId id="658" r:id="rId404"/>
    <p:sldId id="659" r:id="rId405"/>
    <p:sldId id="660" r:id="rId406"/>
    <p:sldId id="661" r:id="rId407"/>
    <p:sldId id="662" r:id="rId408"/>
    <p:sldId id="663" r:id="rId409"/>
    <p:sldId id="664" r:id="rId410"/>
    <p:sldId id="665" r:id="rId411"/>
    <p:sldId id="666" r:id="rId412"/>
    <p:sldId id="667" r:id="rId413"/>
    <p:sldId id="668" r:id="rId4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3016"/>
        <p:guide pos="23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367" Type="http://schemas.openxmlformats.org/officeDocument/2006/relationships/slide" Target="slides/slide366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378" Type="http://schemas.openxmlformats.org/officeDocument/2006/relationships/slide" Target="slides/slide377.xml"/><Relationship Id="rId399" Type="http://schemas.openxmlformats.org/officeDocument/2006/relationships/slide" Target="slides/slide398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15" Type="http://schemas.openxmlformats.org/officeDocument/2006/relationships/presProps" Target="presProps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416" Type="http://schemas.openxmlformats.org/officeDocument/2006/relationships/viewProps" Target="viewProps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17" Type="http://schemas.openxmlformats.org/officeDocument/2006/relationships/theme" Target="theme/theme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418" Type="http://schemas.openxmlformats.org/officeDocument/2006/relationships/tableStyles" Target="tableStyles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450" y="2974705"/>
            <a:ext cx="6261100" cy="20525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5426288"/>
            <a:ext cx="5156200" cy="24471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7/16/2016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7/16/2016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40350" y="536423"/>
            <a:ext cx="1657350" cy="114067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8300" y="536423"/>
            <a:ext cx="4849283" cy="1140672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7/16/2016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7/16/2016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863" y="6153339"/>
            <a:ext cx="6261100" cy="190186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863" y="4058633"/>
            <a:ext cx="6261100" cy="209470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7/16/2016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8300" y="2234355"/>
            <a:ext cx="3253317" cy="63195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44383" y="2234355"/>
            <a:ext cx="3253317" cy="63195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7/16/2016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0" y="2143474"/>
            <a:ext cx="3254596" cy="8932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" y="3036771"/>
            <a:ext cx="3254596" cy="5517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41827" y="2143474"/>
            <a:ext cx="3255874" cy="8932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41827" y="3036771"/>
            <a:ext cx="3255874" cy="5517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7/16/2016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7/16/2016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7/16/2016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1" y="381259"/>
            <a:ext cx="2423363" cy="16225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9901" y="381259"/>
            <a:ext cx="4117799" cy="81726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8301" y="2003825"/>
            <a:ext cx="2423363" cy="65501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7/16/2016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88" y="6703060"/>
            <a:ext cx="4419600" cy="79133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43788" y="855615"/>
            <a:ext cx="4419600" cy="57454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788" y="7494394"/>
            <a:ext cx="4419600" cy="11238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7/16/2016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8300" y="383477"/>
            <a:ext cx="6629400" cy="1595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0" y="2234355"/>
            <a:ext cx="6629400" cy="6319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8300" y="8875350"/>
            <a:ext cx="1718733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8523B-E035-4CAE-A96A-58211FC229D1}" type="datetimeFigureOut">
              <a:rPr lang="en-US" smtClean="0"/>
              <a:pPr/>
              <a:t>7/16/2016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6717" y="8875350"/>
            <a:ext cx="2332567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78967" y="8875350"/>
            <a:ext cx="1718733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eg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e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e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eg"/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jpeg"/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e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jpe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jpe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jpe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jpeg"/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eg"/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jpeg"/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jpeg"/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jpeg"/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jpeg"/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jpeg"/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jpeg"/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jpeg"/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jpeg"/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jpeg"/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jpeg"/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jpeg"/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eg"/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jpeg"/><Relationship Id="rId1" Type="http://schemas.openxmlformats.org/officeDocument/2006/relationships/slideLayout" Target="../slideLayouts/slideLayout7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jpeg"/><Relationship Id="rId1" Type="http://schemas.openxmlformats.org/officeDocument/2006/relationships/slideLayout" Target="../slideLayouts/slideLayout7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jpeg"/><Relationship Id="rId1" Type="http://schemas.openxmlformats.org/officeDocument/2006/relationships/slideLayout" Target="../slideLayouts/slideLayout7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jpeg"/><Relationship Id="rId1" Type="http://schemas.openxmlformats.org/officeDocument/2006/relationships/slideLayout" Target="../slideLayouts/slideLayout7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jpeg"/><Relationship Id="rId1" Type="http://schemas.openxmlformats.org/officeDocument/2006/relationships/slideLayout" Target="../slideLayouts/slideLayout7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jpeg"/><Relationship Id="rId1" Type="http://schemas.openxmlformats.org/officeDocument/2006/relationships/slideLayout" Target="../slideLayouts/slideLayout7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eg"/><Relationship Id="rId1" Type="http://schemas.openxmlformats.org/officeDocument/2006/relationships/slideLayout" Target="../slideLayouts/slideLayout7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jpeg"/><Relationship Id="rId1" Type="http://schemas.openxmlformats.org/officeDocument/2006/relationships/slideLayout" Target="../slideLayouts/slideLayout7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7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jpeg"/><Relationship Id="rId1" Type="http://schemas.openxmlformats.org/officeDocument/2006/relationships/slideLayout" Target="../slideLayouts/slideLayout7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jpeg"/><Relationship Id="rId1" Type="http://schemas.openxmlformats.org/officeDocument/2006/relationships/slideLayout" Target="../slideLayouts/slideLayout7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jpeg"/><Relationship Id="rId1" Type="http://schemas.openxmlformats.org/officeDocument/2006/relationships/slideLayout" Target="../slideLayouts/slideLayout7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jpeg"/><Relationship Id="rId1" Type="http://schemas.openxmlformats.org/officeDocument/2006/relationships/slideLayout" Target="../slideLayouts/slideLayout7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jpeg"/><Relationship Id="rId1" Type="http://schemas.openxmlformats.org/officeDocument/2006/relationships/slideLayout" Target="../slideLayouts/slideLayout7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7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jpeg"/><Relationship Id="rId1" Type="http://schemas.openxmlformats.org/officeDocument/2006/relationships/slideLayout" Target="../slideLayouts/slideLayout7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7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7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jpeg"/><Relationship Id="rId1" Type="http://schemas.openxmlformats.org/officeDocument/2006/relationships/slideLayout" Target="../slideLayouts/slideLayout7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jpeg"/><Relationship Id="rId1" Type="http://schemas.openxmlformats.org/officeDocument/2006/relationships/slideLayout" Target="../slideLayouts/slideLayout7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jpeg"/><Relationship Id="rId1" Type="http://schemas.openxmlformats.org/officeDocument/2006/relationships/slideLayout" Target="../slideLayouts/slideLayout7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eg"/><Relationship Id="rId1" Type="http://schemas.openxmlformats.org/officeDocument/2006/relationships/slideLayout" Target="../slideLayouts/slideLayout7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7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jpeg"/><Relationship Id="rId1" Type="http://schemas.openxmlformats.org/officeDocument/2006/relationships/slideLayout" Target="../slideLayouts/slideLayout7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jpeg"/><Relationship Id="rId1" Type="http://schemas.openxmlformats.org/officeDocument/2006/relationships/slideLayout" Target="../slideLayouts/slideLayout7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jpeg"/><Relationship Id="rId1" Type="http://schemas.openxmlformats.org/officeDocument/2006/relationships/slideLayout" Target="../slideLayouts/slideLayout7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jpeg"/><Relationship Id="rId1" Type="http://schemas.openxmlformats.org/officeDocument/2006/relationships/slideLayout" Target="../slideLayouts/slideLayout7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jpeg"/><Relationship Id="rId1" Type="http://schemas.openxmlformats.org/officeDocument/2006/relationships/slideLayout" Target="../slideLayouts/slideLayout7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jpeg"/><Relationship Id="rId1" Type="http://schemas.openxmlformats.org/officeDocument/2006/relationships/slideLayout" Target="../slideLayouts/slideLayout7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jpeg"/><Relationship Id="rId1" Type="http://schemas.openxmlformats.org/officeDocument/2006/relationships/slideLayout" Target="../slideLayouts/slideLayout7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7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jpeg"/><Relationship Id="rId1" Type="http://schemas.openxmlformats.org/officeDocument/2006/relationships/slideLayout" Target="../slideLayouts/slideLayout7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jpeg"/><Relationship Id="rId1" Type="http://schemas.openxmlformats.org/officeDocument/2006/relationships/slideLayout" Target="../slideLayouts/slideLayout7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jpeg"/><Relationship Id="rId1" Type="http://schemas.openxmlformats.org/officeDocument/2006/relationships/slideLayout" Target="../slideLayouts/slideLayout7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jpeg"/><Relationship Id="rId1" Type="http://schemas.openxmlformats.org/officeDocument/2006/relationships/slideLayout" Target="../slideLayouts/slideLayout7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jpeg"/><Relationship Id="rId1" Type="http://schemas.openxmlformats.org/officeDocument/2006/relationships/slideLayout" Target="../slideLayouts/slideLayout7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jpeg"/><Relationship Id="rId1" Type="http://schemas.openxmlformats.org/officeDocument/2006/relationships/slideLayout" Target="../slideLayouts/slideLayout7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jpeg"/><Relationship Id="rId1" Type="http://schemas.openxmlformats.org/officeDocument/2006/relationships/slideLayout" Target="../slideLayouts/slideLayout7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jpeg"/><Relationship Id="rId1" Type="http://schemas.openxmlformats.org/officeDocument/2006/relationships/slideLayout" Target="../slideLayouts/slideLayout7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4076700" y="2641600"/>
            <a:ext cx="50673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Oracle Database 10</a:t>
            </a:r>
            <a:r>
              <a:rPr lang="en-CA" sz="1606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g</a:t>
            </a: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: SQL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Fundamentals I</a:t>
            </a:r>
          </a:p>
          <a:p>
            <a:pPr>
              <a:lnSpc>
                <a:spcPts val="200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76700" y="3390900"/>
            <a:ext cx="50673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50"/>
              </a:lnSpc>
            </a:pPr>
            <a:r>
              <a:rPr lang="en-CA" sz="1006" b="1" smtClean="0">
                <a:solidFill>
                  <a:srgbClr val="000000"/>
                </a:solidFill>
                <a:latin typeface="Arial Bold"/>
                <a:cs typeface="Arial Bold"/>
              </a:rPr>
              <a:t>Electronic Presentation</a:t>
            </a:r>
          </a:p>
          <a:p>
            <a:pPr>
              <a:lnSpc>
                <a:spcPts val="115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46200" y="5156200"/>
            <a:ext cx="77978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50"/>
              </a:lnSpc>
            </a:pPr>
            <a:r>
              <a:rPr lang="en-CA" sz="996" smtClean="0">
                <a:solidFill>
                  <a:srgbClr val="000000"/>
                </a:solidFill>
                <a:latin typeface="Arial"/>
                <a:cs typeface="Arial"/>
              </a:rPr>
              <a:t>D17108GC11</a:t>
            </a:r>
          </a:p>
          <a:p>
            <a:pPr>
              <a:lnSpc>
                <a:spcPts val="115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46200" y="5295900"/>
            <a:ext cx="7797800" cy="495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000000"/>
                </a:solidFill>
                <a:latin typeface="Arial"/>
                <a:cs typeface="Arial"/>
              </a:rPr>
              <a:t>Production 1.1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000000"/>
                </a:solidFill>
                <a:latin typeface="Arial"/>
                <a:cs typeface="Arial"/>
              </a:rPr>
              <a:t>August 2004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000000"/>
                </a:solidFill>
                <a:latin typeface="Arial"/>
                <a:cs typeface="Arial"/>
              </a:rPr>
              <a:t>D39769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54300" y="5880100"/>
            <a:ext cx="6489700" cy="50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"/>
              </a:lnSpc>
            </a:pPr>
            <a:r>
              <a:rPr lang="en-CA" sz="406" b="1" smtClean="0">
                <a:solidFill>
                  <a:srgbClr val="FF0016"/>
                </a:solidFill>
                <a:latin typeface="Arial Bold"/>
                <a:cs typeface="Arial Bold"/>
              </a:rPr>
              <a:t>®</a:t>
            </a:r>
          </a:p>
          <a:p>
            <a:pPr>
              <a:lnSpc>
                <a:spcPts val="460"/>
              </a:lnSpc>
            </a:pPr>
            <a:endParaRPr lang="en-CA" sz="396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917700" y="546100"/>
            <a:ext cx="72263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  <a:tabLst>
                <a:tab pos="15748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Oracle Enterprise Manager 10</a:t>
            </a:r>
            <a:r>
              <a:rPr lang="en-CA" sz="2805" b="1" i="1" smtClean="0">
                <a:solidFill>
                  <a:srgbClr val="000000"/>
                </a:solidFill>
                <a:latin typeface="Arial Bold Italic"/>
                <a:cs typeface="Arial Bold Italic"/>
              </a:rPr>
              <a:t>g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	Grid Control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3124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Software provisioning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209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209800"/>
            <a:ext cx="50038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Application service level monitoring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095500" y="546100"/>
            <a:ext cx="7048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Two Types of SQL Functions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987800" y="2451100"/>
            <a:ext cx="5156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Functions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14500" y="4241800"/>
            <a:ext cx="1435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Single-row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6057900" y="4241800"/>
            <a:ext cx="1600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Multiple-row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816100" y="4521200"/>
            <a:ext cx="1371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functions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6210300" y="4521200"/>
            <a:ext cx="1371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functions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346200" y="5067300"/>
            <a:ext cx="21590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Return one result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5753100" y="5067300"/>
            <a:ext cx="21590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Return one result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905000" y="53467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per row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5905500" y="5346700"/>
            <a:ext cx="1955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per set of rows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1" name="TextBox 2"/>
          <p:cNvSpPr txBox="1"/>
          <p:nvPr/>
        </p:nvSpPr>
        <p:spPr>
          <a:xfrm>
            <a:off x="2667000" y="546100"/>
            <a:ext cx="6477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Single-Row Functions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Single-row functions: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3111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Manipulate data items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16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16200"/>
            <a:ext cx="5461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Accept arguments and return one value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0226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022600"/>
            <a:ext cx="4457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Act on each row that is returned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77900" y="34163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416300"/>
            <a:ext cx="3594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Return one result per row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77900" y="3822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3822700"/>
            <a:ext cx="35306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May modify the data type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77900" y="4229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435100" y="4229100"/>
            <a:ext cx="2095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Can be nested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977900" y="4622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435100" y="4622800"/>
            <a:ext cx="62230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Accept arguments that can be a column or an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435100" y="4978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expression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52500" y="55753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function_name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 [(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arg1, arg2,...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)]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667000" y="546100"/>
            <a:ext cx="6477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Single-Row Functions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25900" y="1866900"/>
            <a:ext cx="5118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Character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12900" y="3289300"/>
            <a:ext cx="2222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General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514600" y="5168900"/>
            <a:ext cx="1320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Conversion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937000" y="3149600"/>
            <a:ext cx="25527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1016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Single-row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	functions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13400" y="5168900"/>
            <a:ext cx="876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604000" y="3289300"/>
            <a:ext cx="2425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Number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2806700" y="546100"/>
            <a:ext cx="6337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Character Functions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00500" y="1866900"/>
            <a:ext cx="5143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Character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025900" y="2146300"/>
            <a:ext cx="5118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functions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36700" y="3403600"/>
            <a:ext cx="2311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25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Case-manipulation</a:t>
            </a:r>
          </a:p>
          <a:p>
            <a:pPr>
              <a:lnSpc>
                <a:spcPts val="2125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5181600" y="3390900"/>
            <a:ext cx="2832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Character-manipulation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070100" y="3683000"/>
            <a:ext cx="1371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functions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5943600" y="3670300"/>
            <a:ext cx="1371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functions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108200" y="4191000"/>
            <a:ext cx="9652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LOWER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5765800" y="4191000"/>
            <a:ext cx="1104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CONCAT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108200" y="4495800"/>
            <a:ext cx="9525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UPPER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5765800" y="4495800"/>
            <a:ext cx="10922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SUBSTR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108200" y="4787900"/>
            <a:ext cx="1295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INITCAP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5765800" y="4787900"/>
            <a:ext cx="1104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LENGTH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5765800" y="5105400"/>
            <a:ext cx="3378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INSTR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765800" y="5372100"/>
            <a:ext cx="3378200" cy="673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LPAD | RPAD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TRIM</a:t>
            </a:r>
          </a:p>
          <a:p>
            <a:pPr>
              <a:lnSpc>
                <a:spcPts val="24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765800" y="6019800"/>
            <a:ext cx="3378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REPLACE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057400" y="546100"/>
            <a:ext cx="7086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Case-Manipulation Functions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These functions convert case for character strings: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16000" y="2298700"/>
            <a:ext cx="12954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Function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4508500" y="2298700"/>
            <a:ext cx="10160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Result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16000" y="2641600"/>
            <a:ext cx="2933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LOWER('SQL Course')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4508500" y="26416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sql course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016000" y="3022600"/>
            <a:ext cx="2933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UPPER('SQL Course')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4508500" y="30226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SQL COURSE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016000" y="3403600"/>
            <a:ext cx="3200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INITCAP('SQL Course')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4508500" y="34163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Sql Course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1511300" y="546100"/>
            <a:ext cx="7632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Case-Manipulation Functions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Display the employee number, name, and department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number for employee Higgins: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2500" y="27559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last_name, department_id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2500" y="30353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917700" y="30353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52500" y="33020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917700" y="3302000"/>
            <a:ext cx="3263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last_name = 'higgins';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52500" y="3581400"/>
            <a:ext cx="2527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no rows selected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52500" y="4165600"/>
            <a:ext cx="6261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last_name, department_id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52500" y="44450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917700" y="44450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52500" y="47117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917700" y="4711700"/>
            <a:ext cx="4292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LOWER(last_name) = 'higgins';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4" name="TextBox 2"/>
          <p:cNvSpPr txBox="1"/>
          <p:nvPr/>
        </p:nvSpPr>
        <p:spPr>
          <a:xfrm>
            <a:off x="1651000" y="546100"/>
            <a:ext cx="7493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Character-Manipulation Functions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These functions manipulate character strings: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39800" y="2311400"/>
            <a:ext cx="12954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Function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5499100" y="2311400"/>
            <a:ext cx="10160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Result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39800" y="2654300"/>
            <a:ext cx="3606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CONCAT('Hello', 'World')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5499100" y="26543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HelloWorld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39800" y="3035300"/>
            <a:ext cx="3606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SUBSTR('HelloWorld',1,5)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5499100" y="30353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Hello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39800" y="3416300"/>
            <a:ext cx="3073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LENGTH('HelloWorld')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5499100" y="3416300"/>
            <a:ext cx="609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10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39800" y="3771900"/>
            <a:ext cx="3606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INSTR('HelloWorld', 'W')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5499100" y="37719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6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39800" y="4114800"/>
            <a:ext cx="2933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LPAD(salary,10,'*')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5499100" y="41148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*****24000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939800" y="4470400"/>
            <a:ext cx="31877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RPAD(salary, 10, '*')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5499100" y="4470400"/>
            <a:ext cx="16891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24000*****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939800" y="4813300"/>
            <a:ext cx="12065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REPLACE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5499100" y="4813300"/>
            <a:ext cx="2247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BLACK and BLUE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939800" y="50927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1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('JACK and JUE','J','BL')</a:t>
            </a:r>
          </a:p>
          <a:p>
            <a:pPr>
              <a:lnSpc>
                <a:spcPts val="201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39800" y="5422900"/>
            <a:ext cx="4025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TRIM('H' FROM 'HelloWorld')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5499100" y="54229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elloWorld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3" name="TextBox 2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1689100" y="546100"/>
            <a:ext cx="74549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  <a:tabLst>
                <a:tab pos="19939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Character-Manipulation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	Functions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264400" y="1778000"/>
            <a:ext cx="18796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2500" y="2476500"/>
            <a:ext cx="6794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61087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CONCAT(first_name, last_name)	NAME,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16100" y="2743200"/>
            <a:ext cx="59309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9652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job_id,	LENGTH (last_name),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2500" y="2984500"/>
            <a:ext cx="6794500" cy="596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854954">
              <a:lnSpc>
                <a:spcPts val="2100"/>
              </a:lnSpc>
              <a:tabLst>
                <a:tab pos="8509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INSTR(last_name, 'a') "Contains 'a'?"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	employees</a:t>
            </a:r>
          </a:p>
          <a:p>
            <a:pPr>
              <a:lnSpc>
                <a:spcPts val="211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2500" y="3556000"/>
            <a:ext cx="6794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8509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	SUBSTR(job_id, 4) = 'REP';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848600" y="2603500"/>
            <a:ext cx="1181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48600" y="3098800"/>
            <a:ext cx="1181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3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882900" y="56134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5867400" y="56007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7277100" y="56134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3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2971800" y="546100"/>
            <a:ext cx="6172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Number Functions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790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790700"/>
            <a:ext cx="5791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ROUND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: Rounds value to specified decimal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1971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197100"/>
            <a:ext cx="60833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TRUNC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: Truncates value to specified decimal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90600" y="26035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603500"/>
            <a:ext cx="48387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MOD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: Returns remainder of division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39800" y="3187700"/>
            <a:ext cx="12827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Function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5283200" y="3187700"/>
            <a:ext cx="10033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Result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39800" y="3517900"/>
            <a:ext cx="26162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ROUND(45.926, 2)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5283200" y="3517900"/>
            <a:ext cx="9398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45.93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39800" y="3898900"/>
            <a:ext cx="26162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TRUNC(45.926, 2)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5283200" y="3898900"/>
            <a:ext cx="9398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45.92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939800" y="4279900"/>
            <a:ext cx="2324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MOD(1600, 300)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5283200" y="4279900"/>
            <a:ext cx="647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100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2349500" y="533400"/>
            <a:ext cx="6794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ROUND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Function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54300" y="17780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5181600" y="17780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52500" y="24511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917700" y="2451100"/>
            <a:ext cx="4762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ROUND(45.923,2), ROUND(45.923,0),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17700" y="2730500"/>
            <a:ext cx="2438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7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ROUND(45.923,-1)</a:t>
            </a:r>
          </a:p>
          <a:p>
            <a:pPr>
              <a:lnSpc>
                <a:spcPts val="2175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7391400" y="26543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3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52500" y="30099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917700" y="30099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DUAL;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035300" y="44069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5397500" y="44069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7848600" y="44069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3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876300" y="5029200"/>
            <a:ext cx="8267700" cy="749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DUAL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is a dummy table that you can use to view results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from functions and calculations.</a:t>
            </a:r>
          </a:p>
          <a:p>
            <a:pPr>
              <a:lnSpc>
                <a:spcPts val="25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1816100" y="546100"/>
            <a:ext cx="73279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Relational and Object Relational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Database Management Systems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6121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Relational model and object relational model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209800"/>
            <a:ext cx="4991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User-defined data types and objects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90600" y="2616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616200"/>
            <a:ext cx="5638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Fully compatible with relational database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90600" y="30226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022600"/>
            <a:ext cx="5537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Support of multimedia and large objects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90600" y="34163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3416300"/>
            <a:ext cx="51943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High-quality database server features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349500" y="520700"/>
            <a:ext cx="6794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TRUNC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Function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654300" y="17780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5181600" y="17780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52500" y="24511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917700" y="2451100"/>
            <a:ext cx="4495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ROUND(45.923,2), ROUND(45.923),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17700" y="2730500"/>
            <a:ext cx="2438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7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ROUND(45.923,-1)</a:t>
            </a:r>
          </a:p>
          <a:p>
            <a:pPr>
              <a:lnSpc>
                <a:spcPts val="2175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7391400" y="26543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3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52500" y="30099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917700" y="30099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DUAL;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035300" y="44069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5397500" y="44069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7848600" y="44069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3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565400" y="520700"/>
            <a:ext cx="6578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MOD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Function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1104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For all employees with job title of Sales Representative,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calculate the remainder of the salary after it is divided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by 5,000.</a:t>
            </a:r>
          </a:p>
          <a:p>
            <a:pPr>
              <a:lnSpc>
                <a:spcPts val="265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2500" y="30480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  <a:tabLst>
                <a:tab pos="35560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 salary,	MOD(salary, 5000)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2500" y="33147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917700" y="33147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52500" y="35941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917700" y="3594100"/>
            <a:ext cx="2794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job_id = 'SA_REP';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2895600" y="546100"/>
            <a:ext cx="6248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Working with Dates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574800"/>
            <a:ext cx="8153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  <a:tabLst>
                <a:tab pos="444500" algn="l"/>
              </a:tabLst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	The Oracle database stores dates in an internal numeric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1866900"/>
            <a:ext cx="7708900" cy="660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format: century, year, month, day, hours, minutes, and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seconds.</a:t>
            </a:r>
          </a:p>
          <a:p>
            <a:pPr>
              <a:lnSpc>
                <a:spcPts val="22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463800"/>
            <a:ext cx="8153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  <a:tabLst>
                <a:tab pos="444500" algn="l"/>
              </a:tabLst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	The default date display format is DD-MON-RR.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49400" y="2794000"/>
            <a:ext cx="7594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Enables you to store 21st-century dates in the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92300" y="3086100"/>
            <a:ext cx="7251700" cy="660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20th century by specifying only the last two digits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of the year</a:t>
            </a:r>
          </a:p>
          <a:p>
            <a:pPr>
              <a:lnSpc>
                <a:spcPts val="22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49400" y="3695700"/>
            <a:ext cx="7594600" cy="660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342900" algn="l"/>
              </a:tabLst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Enables you to store 20th-century dates in the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	21st century in the same way</a:t>
            </a:r>
          </a:p>
          <a:p>
            <a:pPr>
              <a:lnSpc>
                <a:spcPts val="22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2500" y="4470400"/>
            <a:ext cx="2578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416300" y="44704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hire_date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52500" y="47498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917700" y="47498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52500" y="50292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917700" y="5029200"/>
            <a:ext cx="36322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hire_date &lt; '01-FEB-88';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2895600" y="546100"/>
            <a:ext cx="6248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Working with Dates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034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SYSDATE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is a function that returns: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906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47800" y="2209800"/>
            <a:ext cx="787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Date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90600" y="2616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47800" y="2616200"/>
            <a:ext cx="8509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Time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717800" y="546100"/>
            <a:ext cx="6426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Arithmetic with Dates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Add or subtract a number to or from a date for a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resultant date value.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65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Subtract two dates to find the number of days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2895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between those dates.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3020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Add hours to a date by dividing the number of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35100" y="36322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hours by 24.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2222500" y="546100"/>
            <a:ext cx="69215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  <a:tabLst>
                <a:tab pos="14224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Arithmetic Operators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	with Dates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0" y="18542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  <a:tabLst>
                <a:tab pos="24638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	(SYSDATE-hire_date)/7 AS WEEKS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2500" y="21209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17700" y="21209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52500" y="24003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17700" y="2400300"/>
            <a:ext cx="2933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= 90;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3251200" y="546100"/>
            <a:ext cx="5892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Date Functions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39800" y="1866900"/>
            <a:ext cx="1270000" cy="304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Function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556000" y="1866900"/>
            <a:ext cx="10160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Result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39800" y="2184400"/>
            <a:ext cx="2247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MONTHS_BETWEEN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556000" y="2209800"/>
            <a:ext cx="4470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Number of months between two dates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39800" y="25654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ADD_MONTHS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556000" y="2590800"/>
            <a:ext cx="3492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Add calendar months to date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39800" y="2959100"/>
            <a:ext cx="14224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NEXT_DAY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556000" y="2971800"/>
            <a:ext cx="3568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Next day of the date specified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39800" y="3302000"/>
            <a:ext cx="1435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LAST_DAY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556000" y="3327400"/>
            <a:ext cx="2717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Last day of the month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39800" y="37338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ROUND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556000" y="3746500"/>
            <a:ext cx="160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Round date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939800" y="40767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TRUNC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556000" y="4102100"/>
            <a:ext cx="184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Truncate date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2705100" y="546100"/>
            <a:ext cx="6438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Date Functions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39800" y="1854200"/>
            <a:ext cx="12954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Function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6464300" y="1854200"/>
            <a:ext cx="10160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Result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39800" y="2197100"/>
            <a:ext cx="21717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MONTHS_BETWEEN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6464300" y="21971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19.6774194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438400" y="2476500"/>
            <a:ext cx="3746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('01-SEP-95','11-JAN-94')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39800" y="2832100"/>
            <a:ext cx="3886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ADD_MONTHS ('11-JAN-94',6)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6464300" y="2832100"/>
            <a:ext cx="184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'11-JUL-94'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39800" y="3213100"/>
            <a:ext cx="14224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NEXT_DAY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438400" y="3213100"/>
            <a:ext cx="33274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('01-SEP-95','FRIDAY')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6464300" y="3213100"/>
            <a:ext cx="18288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'08-SEP-95'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39800" y="3556000"/>
            <a:ext cx="1435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LAST_DAY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2438400" y="3556000"/>
            <a:ext cx="2108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('01-FEB-95')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6464300" y="3556000"/>
            <a:ext cx="184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'28-FEB-95'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705100" y="546100"/>
            <a:ext cx="6438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Date Functions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Assume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SYSDATE = '25-JUL-03'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39800" y="2222500"/>
            <a:ext cx="12827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Function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5486400" y="2222500"/>
            <a:ext cx="10033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Result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39800" y="2552700"/>
            <a:ext cx="3340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ROUND(SYSDATE,'MONTH')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5486400" y="25527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01-AUG-03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39800" y="2933700"/>
            <a:ext cx="3340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ROUND(SYSDATE ,'YEAR')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5486400" y="29337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01-JAN-04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39800" y="3327400"/>
            <a:ext cx="34671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TRUNC(SYSDATE ,'MONTH')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5486400" y="33147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01-JUL-03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39800" y="3670300"/>
            <a:ext cx="3340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TRUNC(SYSDATE ,'YEAR')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5486400" y="36703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01-JAN-03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032000" y="546100"/>
            <a:ext cx="7112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Practice 3: Overview of Part 1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This practice covers the following topics: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62103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Writing a query that displays the current date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16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16200"/>
            <a:ext cx="66294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Creating queries that require the use of numeric,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9718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character, and date functions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7900" y="33655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Performing calculations of years and months of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35100" y="3708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service for an employee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0" name="TextBox 2"/>
          <p:cNvSpPr txBox="1"/>
          <p:nvPr/>
        </p:nvSpPr>
        <p:spPr>
          <a:xfrm>
            <a:off x="2514600" y="546100"/>
            <a:ext cx="6629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Oracle Internet Platform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98800" y="1231900"/>
            <a:ext cx="6045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Clients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841500" y="2133600"/>
            <a:ext cx="6477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Any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213100" y="2133600"/>
            <a:ext cx="6477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Any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546600" y="2133600"/>
            <a:ext cx="6477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Any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612900" y="2362200"/>
            <a:ext cx="1231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85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browser</a:t>
            </a:r>
          </a:p>
          <a:p>
            <a:pPr>
              <a:lnSpc>
                <a:spcPts val="1785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870200" y="2362200"/>
            <a:ext cx="1460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mail client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4216400" y="2362200"/>
            <a:ext cx="1435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FTP client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387600" y="3327400"/>
            <a:ext cx="6756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Internet applications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442200" y="37846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SQL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01800" y="4038600"/>
            <a:ext cx="7442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85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Business logic  Presentation and</a:t>
            </a:r>
          </a:p>
          <a:p>
            <a:pPr>
              <a:lnSpc>
                <a:spcPts val="198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032000" y="4305300"/>
            <a:ext cx="5118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16129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and data	business logic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264400" y="4521200"/>
            <a:ext cx="1765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PL/SQL</a:t>
            </a:r>
          </a:p>
          <a:p>
            <a:pPr>
              <a:lnSpc>
                <a:spcPts val="144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68500" y="5003800"/>
            <a:ext cx="1727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Databases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797300" y="4940300"/>
            <a:ext cx="35179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2159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Application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	servers</a:t>
            </a:r>
          </a:p>
          <a:p>
            <a:pPr>
              <a:lnSpc>
                <a:spcPts val="183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416800" y="5321300"/>
            <a:ext cx="1612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Java</a:t>
            </a:r>
          </a:p>
          <a:p>
            <a:pPr>
              <a:lnSpc>
                <a:spcPts val="144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578100" y="5829300"/>
            <a:ext cx="6565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Network services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667000" y="546100"/>
            <a:ext cx="6477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Conversion Functions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987800" y="1866900"/>
            <a:ext cx="5156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 type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886200" y="2146300"/>
            <a:ext cx="5257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conversion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81200" y="3302000"/>
            <a:ext cx="21209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Implicit data type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5168900" y="3302000"/>
            <a:ext cx="21209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Explicit data type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298700" y="3568700"/>
            <a:ext cx="1549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conversion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5499100" y="3568700"/>
            <a:ext cx="1549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conversion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1993900" y="546100"/>
            <a:ext cx="7150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Implicit Data Type Conversion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For assignments, the Oracle server can automatically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convert 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39800" y="2768600"/>
            <a:ext cx="9017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835400" y="2768600"/>
            <a:ext cx="5969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To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39800" y="3111500"/>
            <a:ext cx="2527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2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VARCHAR2 or CHAR</a:t>
            </a:r>
          </a:p>
          <a:p>
            <a:pPr>
              <a:lnSpc>
                <a:spcPts val="2125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835400" y="30988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NUMBER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39800" y="3479800"/>
            <a:ext cx="2527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VARCHAR2 or CHAR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835400" y="34798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DATE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39800" y="38862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NUMBER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835400" y="3860800"/>
            <a:ext cx="1435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VARCHAR2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39800" y="42418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2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DATE</a:t>
            </a:r>
          </a:p>
          <a:p>
            <a:pPr>
              <a:lnSpc>
                <a:spcPts val="2125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835400" y="4229100"/>
            <a:ext cx="1435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VARCHAR2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1993900" y="546100"/>
            <a:ext cx="7150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Implicit Data Type Conversion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For expression evaluation, the Oracle Server can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automatically convert 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39800" y="2768600"/>
            <a:ext cx="9017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835400" y="2768600"/>
            <a:ext cx="584200" cy="304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To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39800" y="3111500"/>
            <a:ext cx="2527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VARCHAR2 or CHAR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835400" y="30861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NUMBER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39800" y="3492500"/>
            <a:ext cx="2527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VARCHAR2 or CHAR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835400" y="34925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DATE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1981200" y="546100"/>
            <a:ext cx="7162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Explicit Data Type Conversion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451100" y="1790700"/>
            <a:ext cx="17145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TO_NUMBER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5359400" y="1790700"/>
            <a:ext cx="13716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TO_DATE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371600" y="3581400"/>
            <a:ext cx="12065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NUMBER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683000" y="3606800"/>
            <a:ext cx="19685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CHARACTER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6934200" y="3581400"/>
            <a:ext cx="8636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DATE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628900" y="5257800"/>
            <a:ext cx="13716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TO_CHAR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5359400" y="5257800"/>
            <a:ext cx="13716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TO_CHAR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1981200" y="546100"/>
            <a:ext cx="7162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Explicit Data Type Conversion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451100" y="1790700"/>
            <a:ext cx="17145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TO_NUMBER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5359400" y="1790700"/>
            <a:ext cx="13716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TO_DATE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371600" y="3581400"/>
            <a:ext cx="12065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NUMBER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683000" y="3606800"/>
            <a:ext cx="19685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CHARACTER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6934200" y="3581400"/>
            <a:ext cx="8636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DATE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628900" y="5257800"/>
            <a:ext cx="13716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TO_CHAR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5359400" y="5257800"/>
            <a:ext cx="13716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TO_CHAR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1193800" y="508000"/>
            <a:ext cx="795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TO_CHAR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Function with Dates</a:t>
            </a:r>
          </a:p>
          <a:p>
            <a:pPr>
              <a:lnSpc>
                <a:spcPts val="336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0" y="18415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TO_CHAR(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date,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format_model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')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6300" y="25654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format model: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959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959100"/>
            <a:ext cx="6083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Must be enclosed by single quotation marks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3352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3352800"/>
            <a:ext cx="2413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Is case-sensitive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3759200"/>
            <a:ext cx="26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759200"/>
            <a:ext cx="57658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Can include any valid date format element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77900" y="4140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4140200"/>
            <a:ext cx="6438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Has an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fm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element to remove padded blanks or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45085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suppress leading zeros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7900" y="49022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Is separated from the date value by a comma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3" name="TextBox 2"/>
          <p:cNvSpPr txBox="1"/>
          <p:nvPr/>
        </p:nvSpPr>
        <p:spPr>
          <a:xfrm>
            <a:off x="1562100" y="546100"/>
            <a:ext cx="7581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Elements of the Date Format Model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39800" y="1854200"/>
            <a:ext cx="11938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Element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505200" y="1854200"/>
            <a:ext cx="10160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Result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39800" y="21844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YYYY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505200" y="2197100"/>
            <a:ext cx="2578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Full year in numbers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39800" y="25654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YEAR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505200" y="2578100"/>
            <a:ext cx="3416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Year spelled out (in English)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39800" y="2959100"/>
            <a:ext cx="5969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505200" y="2971800"/>
            <a:ext cx="3136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Two-digit value for month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39800" y="33020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MONTH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505200" y="3314700"/>
            <a:ext cx="2857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Full name of the month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39800" y="3721100"/>
            <a:ext cx="749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505200" y="3746500"/>
            <a:ext cx="4470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Three-letter abbreviation of the month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939800" y="4076700"/>
            <a:ext cx="609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505200" y="4102100"/>
            <a:ext cx="4775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Three-letter abbreviation of the day of the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3505200" y="4381500"/>
            <a:ext cx="901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week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939800" y="4711700"/>
            <a:ext cx="749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DAY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3505200" y="4749800"/>
            <a:ext cx="38481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Full name of the day of the week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939800" y="5080000"/>
            <a:ext cx="609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3505200" y="5092700"/>
            <a:ext cx="3162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Numeric day of the month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1562100" y="546100"/>
            <a:ext cx="7581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Elements of the Date Format Model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68707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Time elements format the time portion of the date: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600200" y="2349500"/>
            <a:ext cx="2108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HH24:MI:SS AM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889500" y="2362200"/>
            <a:ext cx="184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15:45:32 PM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90600" y="2971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Add character strings by enclosing them in double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35100" y="3302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quotation marks: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00200" y="3835400"/>
            <a:ext cx="2108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DD "of" MONTH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4889500" y="3835400"/>
            <a:ext cx="2108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12 of OCTOBER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90600" y="44196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4419600"/>
            <a:ext cx="49657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Number suffixes spell out numbers: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600200" y="49530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ddspth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4889500" y="49530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fourteenth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193800" y="508000"/>
            <a:ext cx="795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TO_CHAR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Function with Dates</a:t>
            </a:r>
          </a:p>
          <a:p>
            <a:pPr>
              <a:lnSpc>
                <a:spcPts val="336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0" y="18542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917700" y="2120900"/>
            <a:ext cx="72263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TO_CHAR(hire_date, 'fmDD Month YYYY')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AS HIREDATE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2500" y="26670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917700" y="26670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914400" y="508000"/>
            <a:ext cx="8229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TO_CHAR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Function with Numbers</a:t>
            </a:r>
          </a:p>
          <a:p>
            <a:pPr>
              <a:lnSpc>
                <a:spcPts val="336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0" y="18669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TO_CHAR(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number,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format_model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')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6300" y="2222500"/>
            <a:ext cx="8267700" cy="1104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These are some of the format elements that you can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with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TO_CHAR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function to display a number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value as a character:</a:t>
            </a:r>
          </a:p>
          <a:p>
            <a:pPr>
              <a:lnSpc>
                <a:spcPts val="265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9800" y="3365500"/>
            <a:ext cx="11938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Element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505200" y="3365500"/>
            <a:ext cx="1028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Result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39800" y="3695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9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505200" y="3733800"/>
            <a:ext cx="2679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Represents a number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39800" y="4076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505200" y="4089400"/>
            <a:ext cx="3543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Forces a zero to be displayed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39800" y="44704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$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505200" y="4495800"/>
            <a:ext cx="3352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Places a floating dollar sign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39800" y="4838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505200" y="4864100"/>
            <a:ext cx="4648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Uses the floating local currency symbol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3505200" y="5245100"/>
            <a:ext cx="563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Prints a decimal point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39800" y="55626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3505200" y="5588000"/>
            <a:ext cx="4610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Prints a comma as thousands indicator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1854200" y="546100"/>
            <a:ext cx="7289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System Development Life Cycle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06500" y="1879600"/>
            <a:ext cx="7937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Strategy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60500" y="2146300"/>
            <a:ext cx="7683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and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19200" y="2425700"/>
            <a:ext cx="7924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analysis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743200" y="2819400"/>
            <a:ext cx="6400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Design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254500" y="3213100"/>
            <a:ext cx="48895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Build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and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00500" y="3771900"/>
            <a:ext cx="5143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document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10200" y="4178300"/>
            <a:ext cx="3733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Transition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781800" y="4851400"/>
            <a:ext cx="2362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Production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914400" y="508000"/>
            <a:ext cx="8229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TO_CHAR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Function with Numbers</a:t>
            </a:r>
          </a:p>
          <a:p>
            <a:pPr>
              <a:lnSpc>
                <a:spcPts val="336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0" y="18542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  <a:tabLst>
                <a:tab pos="9652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	TO_CHAR(salary, '$99,999.00') SALARY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2500" y="21336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17700" y="21336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52500" y="24003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17700" y="2400300"/>
            <a:ext cx="3060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last_name = 'Ernst';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1562100" y="495300"/>
            <a:ext cx="7581900" cy="1016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500"/>
              </a:lnSpc>
              <a:tabLst>
                <a:tab pos="21209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TO_NUMBER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and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TO_DATE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	Functions</a:t>
            </a:r>
          </a:p>
          <a:p>
            <a:pPr>
              <a:lnSpc>
                <a:spcPts val="35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Convert a character string to a number format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463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9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TO_NUMBER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function:</a:t>
            </a:r>
          </a:p>
          <a:p>
            <a:pPr>
              <a:lnSpc>
                <a:spcPts val="24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2500" y="27559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TO_NUMBER(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char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,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format_model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'])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0600" y="33655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Convert a character string to a date format using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35100" y="3683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9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TO_DATE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function:</a:t>
            </a:r>
          </a:p>
          <a:p>
            <a:pPr>
              <a:lnSpc>
                <a:spcPts val="24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2500" y="42799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TO_DATE(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char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[, '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format_model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'])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7900" y="48895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These functions have an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fx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modifier. This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35100" y="52451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modifier specifies the exact matching for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35100" y="5575300"/>
            <a:ext cx="770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character argument and date format model of a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TO_DATE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function.</a:t>
            </a:r>
          </a:p>
          <a:p>
            <a:pPr>
              <a:lnSpc>
                <a:spcPts val="25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34" name="TextBox 2"/>
          <p:cNvSpPr txBox="1"/>
          <p:nvPr/>
        </p:nvSpPr>
        <p:spPr>
          <a:xfrm>
            <a:off x="3238500" y="520700"/>
            <a:ext cx="5905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RR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Date Format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0" y="1854200"/>
            <a:ext cx="16510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Current Year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2997200" y="1854200"/>
            <a:ext cx="18542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Specified Date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5257800" y="1854200"/>
            <a:ext cx="14351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RR Format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6718300" y="1854200"/>
            <a:ext cx="14097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YY Format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52500" y="2146300"/>
            <a:ext cx="787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1995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997200" y="2146300"/>
            <a:ext cx="1422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27-OCT-95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5257800" y="2146300"/>
            <a:ext cx="787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1995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6718300" y="2146300"/>
            <a:ext cx="787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1995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52500" y="2451100"/>
            <a:ext cx="787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1995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2997200" y="2451100"/>
            <a:ext cx="1422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27-OCT-17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5257800" y="2451100"/>
            <a:ext cx="787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2017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6718300" y="2451100"/>
            <a:ext cx="787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1917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952500" y="2755900"/>
            <a:ext cx="787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2001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2997200" y="2755900"/>
            <a:ext cx="1422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27-OCT-17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5257800" y="2755900"/>
            <a:ext cx="787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2017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6718300" y="2755900"/>
            <a:ext cx="787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2017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952500" y="3060700"/>
            <a:ext cx="838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2001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2997200" y="3060700"/>
            <a:ext cx="1473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27-OCT-95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5257800" y="3060700"/>
            <a:ext cx="838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1995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6718300" y="3060700"/>
            <a:ext cx="838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2095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3" name="TextBox 23"/>
          <p:cNvSpPr txBox="1"/>
          <p:nvPr/>
        </p:nvSpPr>
        <p:spPr>
          <a:xfrm>
            <a:off x="3467100" y="3632200"/>
            <a:ext cx="3822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If the specified two-digit year is: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4191000" y="4178300"/>
            <a:ext cx="838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0-49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5" name="TextBox 25"/>
          <p:cNvSpPr txBox="1"/>
          <p:nvPr/>
        </p:nvSpPr>
        <p:spPr>
          <a:xfrm>
            <a:off x="6642100" y="4178300"/>
            <a:ext cx="965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50-99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6" name="TextBox 26"/>
          <p:cNvSpPr txBox="1"/>
          <p:nvPr/>
        </p:nvSpPr>
        <p:spPr>
          <a:xfrm>
            <a:off x="1054100" y="4521200"/>
            <a:ext cx="4762500" cy="419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2349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If two digits	The return date is in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54100" y="4787900"/>
            <a:ext cx="47625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1549400" algn="l"/>
                <a:tab pos="2349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of the	0-49	the current century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current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54100" y="5346700"/>
            <a:ext cx="47625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23622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year are:	The return date is in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552700" y="5638800"/>
            <a:ext cx="3263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8636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50-99	the century after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416300" y="5930900"/>
            <a:ext cx="2400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the current one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5930900" y="4533900"/>
            <a:ext cx="30988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The return date is in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the century before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the current one</a:t>
            </a:r>
          </a:p>
          <a:p>
            <a:pPr>
              <a:lnSpc>
                <a:spcPts val="216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930900" y="5384800"/>
            <a:ext cx="30988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The return date is in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the current century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2247900" y="520700"/>
            <a:ext cx="6896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Example of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RR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Date Format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790700"/>
            <a:ext cx="8267700" cy="1130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5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To find employees hired prior to 1990, 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RR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date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format, which produces the same results whether the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command is run in 1999 or now:</a:t>
            </a:r>
          </a:p>
          <a:p>
            <a:pPr>
              <a:lnSpc>
                <a:spcPts val="275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2500" y="3060700"/>
            <a:ext cx="81915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 TO_CHAR(hire_date, 'DD-Mon-YYYY')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 employees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2500" y="36195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hire_date &lt; TO_DATE('01-Jan-90','DD-Mon-RR');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984500" y="546100"/>
            <a:ext cx="6159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Nesting Functions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6578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Single-row functions can be nested to any level.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209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209800"/>
            <a:ext cx="68326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Nested functions are evaluated from deepest level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565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to the least deep level.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20800" y="3429000"/>
            <a:ext cx="7823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F3(</a:t>
            </a:r>
            <a:r>
              <a:rPr lang="en-CA" sz="2805" b="1" smtClean="0">
                <a:solidFill>
                  <a:srgbClr val="FF0000"/>
                </a:solidFill>
                <a:latin typeface="Courier New Bold"/>
                <a:cs typeface="Courier New Bold"/>
              </a:rPr>
              <a:t>F2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(</a:t>
            </a:r>
            <a:r>
              <a:rPr lang="en-CA" sz="2805" b="1" smtClean="0">
                <a:solidFill>
                  <a:srgbClr val="AAAAAA"/>
                </a:solidFill>
                <a:latin typeface="Courier New Bold"/>
                <a:cs typeface="Courier New Bold"/>
              </a:rPr>
              <a:t>F1(col,arg1)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,</a:t>
            </a:r>
            <a:r>
              <a:rPr lang="en-CA" sz="2805" b="1" smtClean="0">
                <a:solidFill>
                  <a:srgbClr val="FF0000"/>
                </a:solidFill>
                <a:latin typeface="Courier New Bold"/>
                <a:cs typeface="Courier New Bold"/>
              </a:rPr>
              <a:t>arg2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),arg3)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06700" y="4241800"/>
            <a:ext cx="6337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Step 1 = Result </a:t>
            </a:r>
            <a:r>
              <a:rPr lang="en-CA" sz="2014" b="1" smtClean="0">
                <a:solidFill>
                  <a:srgbClr val="AAAAAA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806700" y="4546600"/>
            <a:ext cx="63373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9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Step 2 = Result </a:t>
            </a:r>
            <a:r>
              <a:rPr lang="en-CA" sz="2014" b="1" smtClean="0">
                <a:solidFill>
                  <a:srgbClr val="FF0000"/>
                </a:solidFill>
                <a:latin typeface="Arial Bold"/>
                <a:cs typeface="Arial Bold"/>
              </a:rPr>
              <a:t>2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Step 3 = Result 3</a:t>
            </a:r>
          </a:p>
          <a:p>
            <a:pPr>
              <a:lnSpc>
                <a:spcPts val="39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984500" y="546100"/>
            <a:ext cx="6159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Nesting Functions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0" y="18542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31900" y="2133600"/>
            <a:ext cx="791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UPPER(CONCAT(SUBSTR (LAST_NAME, 1, 8), '_US'))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2500" y="24003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917700" y="24003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52500" y="26797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917700" y="2679700"/>
            <a:ext cx="2933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= 60;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971800" y="546100"/>
            <a:ext cx="6172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General Functions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following functions work with any data type and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pertain to using nulls: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273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27300"/>
            <a:ext cx="3213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NVL (expr1, expr2)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9337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933700"/>
            <a:ext cx="4559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NVL2 (expr1, expr2, expr3)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3274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327400"/>
            <a:ext cx="3721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NULLIF (expr1, expr2)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77900" y="3733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733800"/>
            <a:ext cx="60833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COALESCE (expr1, expr2, ..., expr</a:t>
            </a:r>
            <a:r>
              <a:rPr lang="en-CA" sz="2205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n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)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3416300" y="520700"/>
            <a:ext cx="5727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NVL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Function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Converts a null value to an actual value: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352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Data types that can be used are date, character,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35100" y="2565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and number.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2959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959100"/>
            <a:ext cx="33274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Data types must match: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562100" y="33274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NVL(commission_pct,0)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62100" y="36957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NVL(hire_date,'01-JAN-97')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62100" y="40640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NVL(job_id,'No Job Yet')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2565400" y="520700"/>
            <a:ext cx="6578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NVL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Function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0" y="1866900"/>
            <a:ext cx="74041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3175000" algn="l"/>
                <a:tab pos="63373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 salary,	NVL(commission_pct, 0),</a:t>
            </a: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	1</a:t>
            </a:r>
          </a:p>
          <a:p>
            <a:pPr>
              <a:lnSpc>
                <a:spcPts val="207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2500" y="2120900"/>
            <a:ext cx="74041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365757">
              <a:lnSpc>
                <a:spcPts val="19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(salary*12) + (salary*12*NVL(commission_pct, 0)) AN_SAL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employees;</a:t>
            </a:r>
          </a:p>
          <a:p>
            <a:pPr>
              <a:lnSpc>
                <a:spcPts val="190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27100" y="4864100"/>
            <a:ext cx="7429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654800" y="5664200"/>
            <a:ext cx="1701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  <a:tabLst>
                <a:tab pos="1219200" algn="l"/>
              </a:tabLst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	2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53340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470900" y="2146300"/>
            <a:ext cx="558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451100" y="520700"/>
            <a:ext cx="6692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NVL2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Function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0" y="1879600"/>
            <a:ext cx="34036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  salary,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4254500" y="1879600"/>
            <a:ext cx="2057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commission_pct,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6769100" y="17907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816100" y="2120900"/>
            <a:ext cx="27305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NVL2(commission_pct,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6362700" y="21844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16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425700" y="2362200"/>
            <a:ext cx="32893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'SAL+COMM', 'SAL') income</a:t>
            </a:r>
          </a:p>
          <a:p>
            <a:pPr>
              <a:lnSpc>
                <a:spcPts val="144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52500" y="2616200"/>
            <a:ext cx="774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816100" y="2616200"/>
            <a:ext cx="5422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 WHERE department_id IN (50, 80);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6096000" y="56007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7048500" y="56007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841500" y="546100"/>
            <a:ext cx="7302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Data Storage on Different Media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43000" y="5664200"/>
            <a:ext cx="1346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Electronic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7048500" y="5651500"/>
            <a:ext cx="1346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Database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016000" y="5930900"/>
            <a:ext cx="1676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spreadsheet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632200" y="5930900"/>
            <a:ext cx="1803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Filing cabinet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247900" y="520700"/>
            <a:ext cx="6896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NULLIF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Function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019800" y="1282700"/>
            <a:ext cx="31242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2500" y="1879600"/>
            <a:ext cx="224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  <a:tabLst>
                <a:tab pos="8636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first_name,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	last_name,</a:t>
            </a:r>
          </a:p>
          <a:p>
            <a:pPr>
              <a:lnSpc>
                <a:spcPts val="193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276600" y="1879600"/>
            <a:ext cx="40640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LENGTH(first_name) "expr1",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LENGTH(last_name)  "expr2",</a:t>
            </a:r>
          </a:p>
          <a:p>
            <a:pPr>
              <a:lnSpc>
                <a:spcPts val="193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454900" y="1993900"/>
            <a:ext cx="1574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2500" y="2374900"/>
            <a:ext cx="75438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854954">
              <a:lnSpc>
                <a:spcPts val="1800"/>
              </a:lnSpc>
              <a:tabLst>
                <a:tab pos="8509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NULLIF(LENGTH(first_name), LENGTH(last_name)) result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	employees;</a:t>
            </a:r>
          </a:p>
          <a:p>
            <a:pPr>
              <a:lnSpc>
                <a:spcPts val="185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7900" y="5118100"/>
            <a:ext cx="7518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632200" y="5689600"/>
            <a:ext cx="4864100" cy="495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  <a:tabLst>
                <a:tab pos="2908300" algn="l"/>
                <a:tab pos="4102100" algn="l"/>
              </a:tabLst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	2	3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5473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597900" y="2387600"/>
            <a:ext cx="431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3</a:t>
            </a:r>
          </a:p>
          <a:p>
            <a:pPr>
              <a:lnSpc>
                <a:spcPts val="251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2032000" y="520700"/>
            <a:ext cx="7112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COALESCE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Function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advantage of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COALESCE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function over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20900"/>
            <a:ext cx="77089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7"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NVL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function is that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COALESCE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function can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take multiple alternate values.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8829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If the first expression is not null,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COALESCE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3251200"/>
            <a:ext cx="770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function returns that expression; otherwise, it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does a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COALESCE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of the remaining expressions.</a:t>
            </a:r>
          </a:p>
          <a:p>
            <a:pPr>
              <a:lnSpc>
                <a:spcPts val="24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032000" y="520700"/>
            <a:ext cx="7112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COALESCE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Function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0" y="18542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917700" y="2133600"/>
            <a:ext cx="7226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COALESCE(manager_id,commission_pct, -1) comm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2500" y="24003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917700" y="24003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52500" y="26797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ORDER BY commission_pct;</a:t>
            </a:r>
          </a:p>
          <a:p>
            <a:pPr>
              <a:lnSpc>
                <a:spcPts val="213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9800" y="5029200"/>
            <a:ext cx="82042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451100" y="546100"/>
            <a:ext cx="6692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Conditional Expressions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Provide the use of IF-THEN-ELSE logic within a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SQL statement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52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552700"/>
            <a:ext cx="25781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two methods: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562100" y="29464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CASE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expression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2100" y="33020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DECODE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function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111500" y="520700"/>
            <a:ext cx="6032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CASE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Expression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Facilitates conditional inquiries by doing the work of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an IF-THEN-ELSE statement: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2500" y="2781300"/>
            <a:ext cx="81915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  <a:tabLst>
                <a:tab pos="12319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CASE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expr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 WHEN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comparison_expr1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 THEN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return_expr1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[WHEN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 comparison_expr2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THEN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 return_expr2</a:t>
            </a:r>
          </a:p>
          <a:p>
            <a:pPr>
              <a:lnSpc>
                <a:spcPts val="23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24100" y="3365500"/>
            <a:ext cx="68199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WHEN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 comparison_exprn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THEN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 return_exprn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ELSE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else_expr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2500" y="39624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END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2247900" y="520700"/>
            <a:ext cx="6896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CASE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Expression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Facilitates conditional inquiries by doing the work of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an IF-THEN-ELSE statement: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2500" y="24765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 job_id, salary,</a:t>
            </a:r>
          </a:p>
          <a:p>
            <a:pPr>
              <a:lnSpc>
                <a:spcPts val="211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17700" y="2755900"/>
            <a:ext cx="46355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CASE job_id WHEN 'IT_PROG'  THEN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6553200" y="2755900"/>
            <a:ext cx="17780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1.10*salary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556000" y="3048000"/>
            <a:ext cx="29972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WHEN 'ST_CLERK' THEN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6553200" y="3048000"/>
            <a:ext cx="17780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1.15*salary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556000" y="3340100"/>
            <a:ext cx="20447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WHEN 'SA_REP'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5740400" y="3340100"/>
            <a:ext cx="812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THEN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6553200" y="3340100"/>
            <a:ext cx="17780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1.20*salary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917700" y="3632200"/>
            <a:ext cx="800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ELSE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276600" y="36322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salary END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5321300" y="3632200"/>
            <a:ext cx="2514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"REVISED_SALARY"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952500" y="39116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917700" y="39116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098800" y="520700"/>
            <a:ext cx="6045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DECODE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Function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Facilitates conditional inquiries by doing the work of a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CASE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expression or an IF-THEN-ELSE statement:</a:t>
            </a:r>
          </a:p>
          <a:p>
            <a:pPr>
              <a:lnSpc>
                <a:spcPts val="25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2500" y="27559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DECODE(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col|expression, search1, result1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14800" y="3035300"/>
            <a:ext cx="5029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, search2, result2,...,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114800" y="3327400"/>
            <a:ext cx="5029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, default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])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247900" y="520700"/>
            <a:ext cx="6896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DECODE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Function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0" y="18542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 job_id, salary,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917700" y="2133600"/>
            <a:ext cx="7226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  <a:tabLst>
                <a:tab pos="36830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DECODE(job_id, 'IT_PROG',	1.10*salary,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962400" y="2413000"/>
            <a:ext cx="5181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'ST_CLERK', 1.15*salary,</a:t>
            </a:r>
          </a:p>
          <a:p>
            <a:pPr>
              <a:lnSpc>
                <a:spcPts val="208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962400" y="26797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'SA_REP',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5600700" y="2679700"/>
            <a:ext cx="1968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1.20*salary,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870200" y="2971800"/>
            <a:ext cx="6273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salary)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917700" y="3238500"/>
            <a:ext cx="7226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REVISED_SALARY</a:t>
            </a:r>
          </a:p>
          <a:p>
            <a:pPr>
              <a:lnSpc>
                <a:spcPts val="210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52500" y="35052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917700" y="35052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247900" y="520700"/>
            <a:ext cx="6896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DECODE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Function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Display the applicable tax rate for each employee in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department 80: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2500" y="26035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 salary,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17700" y="2882900"/>
            <a:ext cx="72263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24511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DECODE (TRUNC(salary/2000, 0),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0, 0.00,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368800" y="3429000"/>
            <a:ext cx="4775200" cy="172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1, 0.09,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2, 0.20,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3, 0.30,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4, 0.40,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5, 0.42,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6, 0.44,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75200" y="5080000"/>
            <a:ext cx="436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0.45) TAX_RATE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2500" y="53467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917700" y="53467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52500" y="56261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917700" y="5626100"/>
            <a:ext cx="2933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= 80;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0" name="TextBox 2"/>
          <p:cNvSpPr txBox="1"/>
          <p:nvPr/>
        </p:nvSpPr>
        <p:spPr>
          <a:xfrm>
            <a:off x="3733800" y="546100"/>
            <a:ext cx="541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Summary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this lesson, you should have learned how to: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6184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Perform calculations on data using functions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16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16200"/>
            <a:ext cx="6096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Modify individual data items using functions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0226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022600"/>
            <a:ext cx="59309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Manipulate output for groups of rows using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352800"/>
            <a:ext cx="1447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functions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77900" y="37592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3759200"/>
            <a:ext cx="6235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Alter date formats for display using functions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77900" y="4152900"/>
            <a:ext cx="26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435100" y="4152900"/>
            <a:ext cx="59309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Convert column data types using functions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977900" y="45339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435100" y="4533900"/>
            <a:ext cx="26289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NVL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functions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977900" y="4965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435100" y="4965700"/>
            <a:ext cx="34417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IF-THEN-ELSE logic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082800" y="546100"/>
            <a:ext cx="7061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Relational Database Concept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Dr. E. F. Codd proposed the relational model for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database systems in 1970.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65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It is the basis for the relational database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2895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management system (RDBMS).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3020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relational model consists of the following: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2100" y="36957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Collection of objects or relations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62100" y="40640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Set of operators to act on the relations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62100" y="44323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Data integrity for accuracy and consistency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2032000" y="546100"/>
            <a:ext cx="7112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Practice 3: Overview of Part 2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This practice covers the following topics: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66294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Creating queries that require the use of numeric,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552700"/>
            <a:ext cx="408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character, and date functions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2959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959100"/>
            <a:ext cx="4914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Using concatenation with functions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3352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352800"/>
            <a:ext cx="58547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Writing case-insensitive queries to test the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708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usefulness of character functions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77900" y="41021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Performing calculations of years and months of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35100" y="4445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service for an employee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7900" y="48387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Determining the review date for an employee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2247900" y="2679700"/>
            <a:ext cx="68961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Reporting Aggregated Data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Group Functions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3644900" y="546100"/>
            <a:ext cx="549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Objectives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completing this lesson, you should be able to do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52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52700"/>
            <a:ext cx="515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Identify the available group functions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959100"/>
            <a:ext cx="26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959100"/>
            <a:ext cx="4965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Describe the use of group functions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340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340100"/>
            <a:ext cx="57912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Group data by 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77900" y="3759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759200"/>
            <a:ext cx="6261100" cy="304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Include or exclude grouped rows by using the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4089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65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HAVING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2465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2171700" y="546100"/>
            <a:ext cx="6972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What Are Group Functions?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4732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Group functions operate on sets of rows to give one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result per group.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93800" y="2146300"/>
            <a:ext cx="795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064000" y="3911600"/>
            <a:ext cx="5080000" cy="660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Maximum salary in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 table</a:t>
            </a:r>
          </a:p>
          <a:p>
            <a:pPr>
              <a:lnSpc>
                <a:spcPts val="23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55700" y="5842000"/>
            <a:ext cx="79883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324100" y="546100"/>
            <a:ext cx="6819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Types of Group Functions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40767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AVG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90600" y="2209800"/>
            <a:ext cx="40767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COUNT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603500"/>
            <a:ext cx="40767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MAX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0600" y="3009900"/>
            <a:ext cx="40767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MIN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416300"/>
            <a:ext cx="40767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STDDEV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0600" y="3810000"/>
            <a:ext cx="40767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SUM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0600" y="4216400"/>
            <a:ext cx="40767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VARIANCE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346700" y="2882900"/>
            <a:ext cx="3683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Group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68900" y="3162300"/>
            <a:ext cx="3860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functions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2413000" y="546100"/>
            <a:ext cx="6731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Group Functions: Syntax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7900" y="1866900"/>
            <a:ext cx="2832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14986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	[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,]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133600"/>
            <a:ext cx="2832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14732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	table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400300"/>
            <a:ext cx="28321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14478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[WHERE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	condition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[GROUP BY 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15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2959100"/>
            <a:ext cx="2832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[ORDER BY 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848100" y="1866900"/>
            <a:ext cx="5181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group_function(column), ...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1727200" y="520700"/>
            <a:ext cx="7416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AVG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and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SUM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Functions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034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You can use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AVG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and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SUM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for numeric data.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3876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  <a:tabLst>
                <a:tab pos="952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	AVG(salary), MAX(salary),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30400" y="2667000"/>
            <a:ext cx="7213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MIN(salary), SUM(salary)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29210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30400" y="29210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2004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930400" y="3200400"/>
            <a:ext cx="3060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job_id LIKE '%REP%';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727200" y="520700"/>
            <a:ext cx="7416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MIN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and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MAX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Functions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778000"/>
            <a:ext cx="82677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You can use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MIN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and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MAX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for numeric, character, and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date data types.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641600"/>
            <a:ext cx="1066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30400" y="2641600"/>
            <a:ext cx="43434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MIN(hire_date), MAX(hire_date)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9083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451100" y="29083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1" name="TextBox 2"/>
          <p:cNvSpPr txBox="1"/>
          <p:nvPr/>
        </p:nvSpPr>
        <p:spPr>
          <a:xfrm>
            <a:off x="2349500" y="520700"/>
            <a:ext cx="6794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COUNT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Function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034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COUNT(*)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returns the number of rows in a table: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5200" y="21717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30400" y="2171700"/>
            <a:ext cx="1346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COUNT(*)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68300" y="24130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4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54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65200" y="24511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930400" y="24511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65200" y="27305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1725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930400" y="2730500"/>
            <a:ext cx="2933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= 50;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876300" y="3810000"/>
            <a:ext cx="70358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COUNT(</a:t>
            </a:r>
            <a:r>
              <a:rPr lang="en-CA" sz="2205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expr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)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returns the number of rows with non-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876300" y="4140200"/>
            <a:ext cx="3429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null values for the </a:t>
            </a:r>
            <a:r>
              <a:rPr lang="en-CA" sz="2205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expr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65200" y="4546600"/>
            <a:ext cx="1066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930400" y="4546600"/>
            <a:ext cx="31115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COUNT(commission_pct)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368300" y="47498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2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32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965200" y="48133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930400" y="48133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965200" y="50927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9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1995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930400" y="5092700"/>
            <a:ext cx="2933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= 80;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032000" y="520700"/>
            <a:ext cx="7112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DISTINCT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Keyword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COUNT(DISTINCT expr)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returns the number of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463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distinct non-null values of the </a:t>
            </a:r>
            <a:r>
              <a:rPr lang="en-CA" sz="2205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expr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489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489200"/>
            <a:ext cx="61468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To display the number of distinct department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794000"/>
            <a:ext cx="43053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5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values in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table:</a:t>
            </a:r>
          </a:p>
          <a:p>
            <a:pPr>
              <a:lnSpc>
                <a:spcPts val="2475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65200" y="32512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930400" y="3251200"/>
            <a:ext cx="4216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COUNT(DISTINCT department_id)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65200" y="35306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930400" y="35306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612900" y="546100"/>
            <a:ext cx="7531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Definition of a Relational Database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 relational database is a collection of relations or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two-dimensional tables.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025900" y="2679700"/>
            <a:ext cx="5118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Oracle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025900" y="2959100"/>
            <a:ext cx="5118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server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36700" y="4686300"/>
            <a:ext cx="76073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Table name: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    Table name: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1739900" y="546100"/>
            <a:ext cx="7404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Group Functions and Null Values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Group functions ignore null values in the column: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8300" y="2425700"/>
            <a:ext cx="393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68300" y="4775200"/>
            <a:ext cx="393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65200" y="2324100"/>
            <a:ext cx="80645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52500" algn="l"/>
                <a:tab pos="952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	AVG(commission_pct)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	employees;</a:t>
            </a:r>
          </a:p>
          <a:p>
            <a:pPr>
              <a:lnSpc>
                <a:spcPts val="215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76300" y="3784600"/>
            <a:ext cx="81534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NVL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function forces group functions to include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null values:</a:t>
            </a:r>
          </a:p>
          <a:p>
            <a:pPr>
              <a:lnSpc>
                <a:spcPts val="278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65200" y="4584700"/>
            <a:ext cx="80645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52500" algn="l"/>
                <a:tab pos="952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	AVG(NVL(commission_pct, 0))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	employees;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007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489200" y="546100"/>
            <a:ext cx="6654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Creating Groups of Data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41500"/>
            <a:ext cx="8267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038600" y="2438400"/>
            <a:ext cx="5105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000000"/>
                </a:solidFill>
                <a:latin typeface="Arial Bold"/>
                <a:cs typeface="Arial Bold"/>
              </a:rPr>
              <a:t>4400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038600" y="2794000"/>
            <a:ext cx="5105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000000"/>
                </a:solidFill>
                <a:latin typeface="Arial Bold"/>
                <a:cs typeface="Arial Bold"/>
              </a:rPr>
              <a:t>9500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038600" y="3517900"/>
            <a:ext cx="4699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10" b="1" smtClean="0">
                <a:solidFill>
                  <a:srgbClr val="000000"/>
                </a:solidFill>
                <a:latin typeface="Arial Bold"/>
                <a:cs typeface="Arial Bold"/>
              </a:rPr>
              <a:t>3500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038600" y="4330700"/>
            <a:ext cx="4699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10" b="1" smtClean="0">
                <a:solidFill>
                  <a:srgbClr val="000000"/>
                </a:solidFill>
                <a:latin typeface="Arial Bold"/>
                <a:cs typeface="Arial Bold"/>
              </a:rPr>
              <a:t>6400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38600" y="5016500"/>
            <a:ext cx="4699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10" b="1" smtClean="0">
                <a:solidFill>
                  <a:srgbClr val="000000"/>
                </a:solidFill>
                <a:latin typeface="Arial Bold"/>
                <a:cs typeface="Arial Bold"/>
              </a:rPr>
              <a:t>10033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89000" y="5702300"/>
            <a:ext cx="3619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584700" y="3403600"/>
            <a:ext cx="4445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Average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584700" y="3683000"/>
            <a:ext cx="4445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salary in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84700" y="3937000"/>
            <a:ext cx="4445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19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584700" y="4216400"/>
            <a:ext cx="44450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table for each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department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425700" y="558800"/>
            <a:ext cx="6718300" cy="939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Creating Groups of Data: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Clause Syntax</a:t>
            </a:r>
          </a:p>
          <a:p>
            <a:pPr>
              <a:lnSpc>
                <a:spcPts val="31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5200" y="18542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2336800" y="1854200"/>
            <a:ext cx="4356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,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group_function(column)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65200" y="21336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336800" y="2133600"/>
            <a:ext cx="927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65200" y="24003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336800" y="2400300"/>
            <a:ext cx="16256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condition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65200" y="2679700"/>
            <a:ext cx="81788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[GROUP BY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group_by_expression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[ORDER BY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];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76300" y="3441700"/>
            <a:ext cx="82677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You can divide rows in a table into smaller groups by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clause.</a:t>
            </a:r>
          </a:p>
          <a:p>
            <a:pPr>
              <a:lnSpc>
                <a:spcPts val="25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247900" y="520700"/>
            <a:ext cx="6896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7907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All columns in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list that are not in group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functions must be in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clause.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5200" y="2781300"/>
            <a:ext cx="1066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197100" y="2781300"/>
            <a:ext cx="21590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241800" y="2781300"/>
            <a:ext cx="184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AVG(salary)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65200" y="30480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197100" y="30480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65200" y="3327400"/>
            <a:ext cx="3340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 department_id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4102100" y="33274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247900" y="520700"/>
            <a:ext cx="6896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7907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column does not have to be in the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list.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6797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247900" y="2679700"/>
            <a:ext cx="1765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AVG(salary)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28700" y="29591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247900" y="29591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028700" y="3225800"/>
            <a:ext cx="3340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 department_id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4165600" y="32258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1422400" y="546100"/>
            <a:ext cx="7721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Grouping by More Than One Column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752600"/>
            <a:ext cx="8267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025900" y="3416300"/>
            <a:ext cx="51181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Add the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911600" y="3657600"/>
            <a:ext cx="52324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salaries in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08400" y="3873500"/>
            <a:ext cx="5435600" cy="58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  <a:tabLst>
                <a:tab pos="3556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	table for</a:t>
            </a:r>
          </a:p>
          <a:p>
            <a:pPr>
              <a:lnSpc>
                <a:spcPts val="200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886200" y="4381500"/>
            <a:ext cx="52578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112777">
              <a:lnSpc>
                <a:spcPts val="190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each job,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grouped by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department</a:t>
            </a:r>
          </a:p>
          <a:p>
            <a:pPr>
              <a:lnSpc>
                <a:spcPts val="190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25500" y="5118100"/>
            <a:ext cx="8318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1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247900" y="495300"/>
            <a:ext cx="6896100" cy="1016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500"/>
              </a:lnSpc>
              <a:tabLst>
                <a:tab pos="5461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	on Multiple Columns</a:t>
            </a:r>
          </a:p>
          <a:p>
            <a:pPr>
              <a:lnSpc>
                <a:spcPts val="35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5200" y="1854200"/>
            <a:ext cx="1066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2197100" y="1854200"/>
            <a:ext cx="5981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dept_id, job_id, SUM(salary)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65200" y="21209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197100" y="21209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65200" y="2400300"/>
            <a:ext cx="4432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 department_id, job_id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5194300" y="2400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3327400" y="546100"/>
            <a:ext cx="5816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Illegal Queries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565400" y="977900"/>
            <a:ext cx="6578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Group Functions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6300" y="17907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Any column or expression in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list that is not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an aggregate function must be in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clause: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2500" y="27305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department_id, COUNT(last_name)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2500" y="29972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05000" y="29972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65200" y="37973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department_id, COUNT(last_name)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43561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ERROR at line 1: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65200" y="46355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ORA-00937: not a single-group group function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146300" y="5283200"/>
            <a:ext cx="6997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3300"/>
                </a:solidFill>
                <a:latin typeface="Arial Bold"/>
                <a:cs typeface="Arial Bold"/>
              </a:rPr>
              <a:t>Column missing in the </a:t>
            </a:r>
            <a:r>
              <a:rPr lang="en-CA" sz="2014" b="1" smtClean="0">
                <a:solidFill>
                  <a:srgbClr val="FF3300"/>
                </a:solidFill>
                <a:latin typeface="Courier New Bold"/>
                <a:cs typeface="Courier New Bold"/>
              </a:rPr>
              <a:t>GROUP BY</a:t>
            </a:r>
            <a:r>
              <a:rPr lang="en-CA" sz="2014" b="1" smtClean="0">
                <a:solidFill>
                  <a:srgbClr val="FF33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2" name="TextBox 2"/>
          <p:cNvSpPr txBox="1"/>
          <p:nvPr/>
        </p:nvSpPr>
        <p:spPr>
          <a:xfrm>
            <a:off x="3327400" y="546100"/>
            <a:ext cx="5816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Illegal Queries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565400" y="977900"/>
            <a:ext cx="6578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Group Functions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90600" y="1803400"/>
            <a:ext cx="26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15"/>
              </a:lnSpc>
            </a:pPr>
            <a:r>
              <a:rPr lang="en-CA" sz="2100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415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47800" y="1803400"/>
            <a:ext cx="67691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15"/>
              </a:lnSpc>
            </a:pPr>
            <a:r>
              <a:rPr lang="en-CA" sz="2110" b="1" smtClean="0">
                <a:solidFill>
                  <a:srgbClr val="000000"/>
                </a:solidFill>
                <a:latin typeface="Arial Bold"/>
                <a:cs typeface="Arial Bold"/>
              </a:rPr>
              <a:t>You cannot use the </a:t>
            </a:r>
            <a:r>
              <a:rPr lang="en-CA" sz="21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  <a:r>
              <a:rPr lang="en-CA" sz="2110" b="1" smtClean="0">
                <a:solidFill>
                  <a:srgbClr val="000000"/>
                </a:solidFill>
                <a:latin typeface="Arial Bold"/>
                <a:cs typeface="Arial Bold"/>
              </a:rPr>
              <a:t> clause to restrict groups.</a:t>
            </a:r>
          </a:p>
          <a:p>
            <a:pPr>
              <a:lnSpc>
                <a:spcPts val="2415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90600" y="2184400"/>
            <a:ext cx="26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15"/>
              </a:lnSpc>
            </a:pPr>
            <a:r>
              <a:rPr lang="en-CA" sz="2100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415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47800" y="2184400"/>
            <a:ext cx="5981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15"/>
              </a:lnSpc>
            </a:pPr>
            <a:r>
              <a:rPr lang="en-CA" sz="2110" b="1" smtClean="0">
                <a:solidFill>
                  <a:srgbClr val="000000"/>
                </a:solidFill>
                <a:latin typeface="Arial Bold"/>
                <a:cs typeface="Arial Bold"/>
              </a:rPr>
              <a:t>You use the </a:t>
            </a:r>
            <a:r>
              <a:rPr lang="en-CA" sz="2110" b="1" smtClean="0">
                <a:solidFill>
                  <a:srgbClr val="000000"/>
                </a:solidFill>
                <a:latin typeface="Courier New Bold"/>
                <a:cs typeface="Courier New Bold"/>
              </a:rPr>
              <a:t>HAVING</a:t>
            </a:r>
            <a:r>
              <a:rPr lang="en-CA" sz="2110" b="1" smtClean="0">
                <a:solidFill>
                  <a:srgbClr val="000000"/>
                </a:solidFill>
                <a:latin typeface="Arial Bold"/>
                <a:cs typeface="Arial Bold"/>
              </a:rPr>
              <a:t> clause to restrict groups.</a:t>
            </a:r>
          </a:p>
          <a:p>
            <a:pPr>
              <a:lnSpc>
                <a:spcPts val="2415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90600" y="25654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15"/>
              </a:lnSpc>
            </a:pPr>
            <a:r>
              <a:rPr lang="en-CA" sz="2100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415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47800" y="2565400"/>
            <a:ext cx="6921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15"/>
              </a:lnSpc>
            </a:pPr>
            <a:r>
              <a:rPr lang="en-CA" sz="2110" b="1" smtClean="0">
                <a:solidFill>
                  <a:srgbClr val="000000"/>
                </a:solidFill>
                <a:latin typeface="Arial Bold"/>
                <a:cs typeface="Arial Bold"/>
              </a:rPr>
              <a:t>You cannot use group functions in the </a:t>
            </a:r>
            <a:r>
              <a:rPr lang="en-CA" sz="21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  <a:r>
              <a:rPr lang="en-CA" sz="2110" b="1" smtClean="0">
                <a:solidFill>
                  <a:srgbClr val="000000"/>
                </a:solidFill>
                <a:latin typeface="Arial Bold"/>
                <a:cs typeface="Arial Bold"/>
              </a:rPr>
              <a:t> clause.</a:t>
            </a:r>
          </a:p>
          <a:p>
            <a:pPr>
              <a:lnSpc>
                <a:spcPts val="2415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65200" y="3073400"/>
            <a:ext cx="1066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197100" y="3073400"/>
            <a:ext cx="37973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department_id, AVG(salary)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65200" y="33401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197100" y="33401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65200" y="3619500"/>
            <a:ext cx="927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2197100" y="3619500"/>
            <a:ext cx="2705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AVG(salary) &gt; 8000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965200" y="38989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 department_id;</a:t>
            </a:r>
          </a:p>
          <a:p>
            <a:pPr>
              <a:lnSpc>
                <a:spcPts val="20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65200" y="43688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 AVG(salary) &gt; 8000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65200" y="49149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ERROR at line 3: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65200" y="51943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ORA-00934: group function is not allowed here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89100" y="5613400"/>
            <a:ext cx="7454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3300"/>
                </a:solidFill>
                <a:latin typeface="Arial Bold"/>
                <a:cs typeface="Arial Bold"/>
              </a:rPr>
              <a:t>Cannot use the </a:t>
            </a:r>
            <a:r>
              <a:rPr lang="en-CA" sz="2014" b="1" smtClean="0">
                <a:solidFill>
                  <a:srgbClr val="FF3300"/>
                </a:solidFill>
                <a:latin typeface="Courier New Bold"/>
                <a:cs typeface="Courier New Bold"/>
              </a:rPr>
              <a:t>WHERE</a:t>
            </a:r>
            <a:r>
              <a:rPr lang="en-CA" sz="2014" b="1" smtClean="0">
                <a:solidFill>
                  <a:srgbClr val="FF3300"/>
                </a:solidFill>
                <a:latin typeface="Arial Bold"/>
                <a:cs typeface="Arial Bold"/>
              </a:rPr>
              <a:t> clause to restrict groups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336800" y="546100"/>
            <a:ext cx="6807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Restricting Group Results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63600" y="1790700"/>
            <a:ext cx="8280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83000" y="3517900"/>
            <a:ext cx="54610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4318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The maximum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	salary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619500" y="4076700"/>
            <a:ext cx="55245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3048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per department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	when it is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84600" y="4635500"/>
            <a:ext cx="5359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greater than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50900" y="5054600"/>
            <a:ext cx="3073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38600" y="4902200"/>
            <a:ext cx="4991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$10,000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3492500" y="546100"/>
            <a:ext cx="5651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Data Models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27100" y="3111500"/>
            <a:ext cx="8216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Model of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3300" y="3390900"/>
            <a:ext cx="1270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system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63600" y="3644900"/>
            <a:ext cx="14097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in client’s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	mind</a:t>
            </a:r>
          </a:p>
          <a:p>
            <a:pPr>
              <a:lnSpc>
                <a:spcPts val="21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87600" y="3492500"/>
            <a:ext cx="18542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63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Entity model of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	client’s model</a:t>
            </a:r>
          </a:p>
          <a:p>
            <a:pPr>
              <a:lnSpc>
                <a:spcPts val="21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356100" y="4216400"/>
            <a:ext cx="22352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146303">
              <a:lnSpc>
                <a:spcPts val="19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Table model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of entity model</a:t>
            </a:r>
          </a:p>
          <a:p>
            <a:pPr>
              <a:lnSpc>
                <a:spcPts val="194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37400" y="4432300"/>
            <a:ext cx="1892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Oracle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137400" y="4699000"/>
            <a:ext cx="1892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server</a:t>
            </a:r>
          </a:p>
          <a:p>
            <a:pPr>
              <a:lnSpc>
                <a:spcPts val="193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705600" y="5981700"/>
            <a:ext cx="2324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Tables on disk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336800" y="558800"/>
            <a:ext cx="6807200" cy="939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Restricting Group Results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with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HAVING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31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778000"/>
            <a:ext cx="82677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When you 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HAVING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clause, the Oracle server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restricts groups as follows: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654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1.  Rows are grouped.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9718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2.  The group function is applied.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3314700"/>
            <a:ext cx="81661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  <a:tabLst>
                <a:tab pos="469900" algn="l"/>
              </a:tabLst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3.  Groups matching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HAVING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are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displayed.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5200" y="42672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336800" y="4267200"/>
            <a:ext cx="3263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,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group_function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65200" y="45466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336800" y="45466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65200" y="4826000"/>
            <a:ext cx="1066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2336800" y="4826000"/>
            <a:ext cx="16129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condition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65200" y="5092700"/>
            <a:ext cx="81788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2"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[GROUP BY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group_by_expression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[HAVING  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group_condition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[ORDER BY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];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413000" y="520700"/>
            <a:ext cx="6731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HAVING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5200" y="18542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2197100" y="1854200"/>
            <a:ext cx="38100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department_id, MAX(salary)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65200" y="21336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197100" y="21336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65200" y="24130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 department_id</a:t>
            </a:r>
          </a:p>
          <a:p>
            <a:pPr>
              <a:lnSpc>
                <a:spcPts val="20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65200" y="26797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HAVING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197100" y="2679700"/>
            <a:ext cx="2654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MAX(salary)&gt;10000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4648200" y="2679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413000" y="520700"/>
            <a:ext cx="6731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HAVING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5200" y="18542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2197100" y="1854200"/>
            <a:ext cx="39497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job_id, SUM(salary) PAYROLL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65200" y="21336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197100" y="21336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65200" y="24003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197100" y="2400300"/>
            <a:ext cx="34036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job_id NOT LIKE '%REP%'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65200" y="26924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 job_id</a:t>
            </a:r>
          </a:p>
          <a:p>
            <a:pPr>
              <a:lnSpc>
                <a:spcPts val="211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65200" y="2959100"/>
            <a:ext cx="1066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HAVING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197100" y="2959100"/>
            <a:ext cx="2844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SUM(salary) &gt; 13000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65200" y="32385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ORDER BY SUM(salary);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400300" y="546100"/>
            <a:ext cx="6743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Nesting Group Functions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Display the maximum average salary: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5200" y="2425700"/>
            <a:ext cx="1066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197100" y="2425700"/>
            <a:ext cx="2425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MAX(AVG(salary))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65200" y="26924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197100" y="26924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65200" y="29718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5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 department_id;</a:t>
            </a:r>
          </a:p>
          <a:p>
            <a:pPr>
              <a:lnSpc>
                <a:spcPts val="215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3733800" y="546100"/>
            <a:ext cx="541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Summary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this lesson, you should have learned how to: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1971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197100"/>
            <a:ext cx="6870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the group functions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 COUNT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MAX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MIN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and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AVG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035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03500"/>
            <a:ext cx="5892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Write queries that 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2997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2997200"/>
            <a:ext cx="56515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Write queries that 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HAVING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65200" y="36703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336800" y="3670300"/>
            <a:ext cx="3263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,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group_function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65200" y="39497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336800" y="3949700"/>
            <a:ext cx="927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65200" y="42164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2336800" y="4216400"/>
            <a:ext cx="16256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condition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965200" y="4495800"/>
            <a:ext cx="8178800" cy="901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2">
              <a:lnSpc>
                <a:spcPts val="215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[GROUP BY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group_by_expression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[HAVING  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group_condition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[ORDER BY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];</a:t>
            </a:r>
          </a:p>
          <a:p>
            <a:pPr>
              <a:lnSpc>
                <a:spcPts val="215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794000" y="546100"/>
            <a:ext cx="635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Practice 4: Overview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This practice covers the following topics: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60833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Writing queries that use the group functions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16200"/>
            <a:ext cx="26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16200"/>
            <a:ext cx="68580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Grouping by rows to achieve more than one result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2997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2997200"/>
            <a:ext cx="64516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Restricting groups by 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HAVING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3225800" y="2679700"/>
            <a:ext cx="5918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Displaying Data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832100" y="3111500"/>
            <a:ext cx="6311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from Multiple Tables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3644900" y="546100"/>
            <a:ext cx="549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Objectives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completing this lesson, you should be able to do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273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27300"/>
            <a:ext cx="6210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Write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statements to access data from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882900"/>
            <a:ext cx="62103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more than one table using equijoins and non-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3225800"/>
            <a:ext cx="1409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equijoins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6195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619500"/>
            <a:ext cx="5410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Join a table to itself by using a self-join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77900" y="40259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4025900"/>
            <a:ext cx="61214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View data that generally does not meet a join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43688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condition by using outer joins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77900" y="47752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Generate a Cartesian product of all rows from two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35100" y="5105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or more tables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498600" y="546100"/>
            <a:ext cx="7645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Obtaining Data from Multiple Tables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1562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4749800" y="1841500"/>
            <a:ext cx="1854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27100" y="2705100"/>
            <a:ext cx="8216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844800" y="5156200"/>
            <a:ext cx="62992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3289300" y="546100"/>
            <a:ext cx="5854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Types of Joins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Joins that are compliant with the SQL:1999 standard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include 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52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52700"/>
            <a:ext cx="1701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Cross joins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959100"/>
            <a:ext cx="26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959100"/>
            <a:ext cx="18669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Natural joins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340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340100"/>
            <a:ext cx="19812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USING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77900" y="37592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759200"/>
            <a:ext cx="4127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Full (or two-sided) outer joins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77900" y="41529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4152900"/>
            <a:ext cx="54102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Arbitrary join conditions for outer joins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1" name="TextBox 2"/>
          <p:cNvSpPr txBox="1"/>
          <p:nvPr/>
        </p:nvSpPr>
        <p:spPr>
          <a:xfrm>
            <a:off x="2362200" y="546100"/>
            <a:ext cx="6781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Entity Relationship Model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Create an entity relationship diagram from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business specifications or narratives: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49400" y="2806700"/>
            <a:ext cx="75946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  <a:tabLst>
                <a:tab pos="43180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	DEPARTMENT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49400" y="3098800"/>
            <a:ext cx="2235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017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#*	number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63800" y="3365500"/>
            <a:ext cx="1320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name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49400" y="3644900"/>
            <a:ext cx="2235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017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	job title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0600" y="4165600"/>
            <a:ext cx="27940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Scenario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86200" y="3009900"/>
            <a:ext cx="1866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assigned to</a:t>
            </a:r>
          </a:p>
          <a:p>
            <a:pPr>
              <a:lnSpc>
                <a:spcPts val="162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241800" y="3556000"/>
            <a:ext cx="1511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composed of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867400" y="3111500"/>
            <a:ext cx="3162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017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#*	number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867400" y="3378200"/>
            <a:ext cx="3162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017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*	name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867400" y="3657600"/>
            <a:ext cx="3162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017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	location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62100" y="4559300"/>
            <a:ext cx="330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892300" y="4559300"/>
            <a:ext cx="4965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“. . . Assign one or more employees to a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892300" y="4876800"/>
            <a:ext cx="7251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department . . .”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62100" y="52324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  <a:tabLst>
                <a:tab pos="330200" algn="l"/>
              </a:tabLst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	“. . . Some departments do not yet have assigned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892300" y="5537200"/>
            <a:ext cx="7251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employees . . .”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1244600" y="546100"/>
            <a:ext cx="7899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Joining Tables Using SQL:1999 Syntax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a join to query data from more than one table: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5200" y="24003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   table1.column, table2.column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200" y="26670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171700" y="26670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table1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65200" y="29464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[NATURAL JOIN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table2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 |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65200" y="3213100"/>
            <a:ext cx="81788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[JOIN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table2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 USING (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column_name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)] |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[JOIN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table2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3759200"/>
            <a:ext cx="81788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74319"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ON (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table1.column_name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 =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table2.column_name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)]|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[LEFT|RIGHT|FULL OUTER JOIN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table2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65200" y="4305300"/>
            <a:ext cx="81788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74319"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ON (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table1.column_name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 =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table2.column_name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)]|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[CROSS JOIN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table2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];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641600" y="546100"/>
            <a:ext cx="6502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Creating Natural Joins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NATURAL JOIN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is based on all columns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47800" y="21590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the two tables that have the same name.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65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It selects rows from the two tables that have equal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47800" y="28956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values in all matched columns.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3020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If the columns having the same names have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47800" y="36322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different data types, an error is returned.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320800" y="546100"/>
            <a:ext cx="7823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Retrieving Records with Natural Joins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5200" y="1841500"/>
            <a:ext cx="81788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9652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department_id, department_name,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location_id, city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5200" y="24003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30400" y="2400300"/>
            <a:ext cx="17526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65200" y="2667000"/>
            <a:ext cx="3340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NATURAL JOIN locations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4102100" y="26670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1371600" y="520700"/>
            <a:ext cx="7772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Creating Joins with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USING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If several columns have the same names but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20900"/>
            <a:ext cx="7708900" cy="1130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data types do not match,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NATURAL JOIN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can be modified with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USING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to specify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columns that should be used for an equijoin.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32131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USING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to match only one column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35687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when more than one column matches.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7900" y="39751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Do not use a table name or alias in the referenced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35100" y="43053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columns.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7900" y="46863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NATURAL JOIN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and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USING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clauses are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35100" y="50419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mutually exclusive.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565400" y="546100"/>
            <a:ext cx="6578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Joining Column Names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54200"/>
            <a:ext cx="17526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50900" y="5295900"/>
            <a:ext cx="1778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381500" y="5448300"/>
            <a:ext cx="317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192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743200" y="5956300"/>
            <a:ext cx="19558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Foreign key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207000" y="1854200"/>
            <a:ext cx="38227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26000" y="5956300"/>
            <a:ext cx="42037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Primary key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977900" y="520700"/>
            <a:ext cx="8166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Retrieving Records with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USING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5200" y="1866900"/>
            <a:ext cx="81788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652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employees.employee_id, employees.last_name,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departments.location_id, department_id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5200" y="24130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30400" y="2413000"/>
            <a:ext cx="37973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 JOIN departments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65200" y="2679700"/>
            <a:ext cx="3200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USING (department_id)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975100" y="2679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52500" y="5143500"/>
            <a:ext cx="8191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641600" y="546100"/>
            <a:ext cx="65024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  <a:tabLst>
                <a:tab pos="6096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Qualifying Ambiguous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	Column Names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Use table prefixes to qualify column names that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are in multiple tables.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52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552700"/>
            <a:ext cx="5930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table prefixes to improve performance.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90600" y="2959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959100"/>
            <a:ext cx="64770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column aliases to distinguish columns that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302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have identical names but reside in different tables.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0600" y="3708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Do not use aliases on columns that are identified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35100" y="3987800"/>
            <a:ext cx="77089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USING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and listed elsewhere in the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SQL statement.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2857500" y="546100"/>
            <a:ext cx="6286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Table Aliases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5067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table aliases to simplify queries.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209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209800"/>
            <a:ext cx="58039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table aliases to improve performance.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65200" y="27813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  <a:tabLst>
                <a:tab pos="965200" algn="l"/>
                <a:tab pos="30099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	e.employee_id,	e.last_name,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30400" y="3060700"/>
            <a:ext cx="7213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d.location_id, department_id</a:t>
            </a:r>
          </a:p>
          <a:p>
            <a:pPr>
              <a:lnSpc>
                <a:spcPts val="208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33274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930400" y="33274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289300" y="3327400"/>
            <a:ext cx="3810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556000" y="3327400"/>
            <a:ext cx="2425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JOIN departments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5880100" y="33274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65200" y="36068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8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USING (department_id) ;</a:t>
            </a:r>
          </a:p>
          <a:p>
            <a:pPr>
              <a:lnSpc>
                <a:spcPts val="208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1689100" y="520700"/>
            <a:ext cx="7454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Creating Joins with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ON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join condition for the natural join is basically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an equijoin of all columns with the same name.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400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ON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to specify arbitrary conditions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2895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or specify columns to join.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7900" y="33020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join condition is separated from other search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35100" y="36322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conditions.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7900" y="40132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ON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makes code easy to understand.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1295400" y="520700"/>
            <a:ext cx="7848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Retrieving Records with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ON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5200" y="1879600"/>
            <a:ext cx="81788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652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e.employee_id, e.last_name, e.department_id,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d.department_id, d.location_id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5200" y="24130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30400" y="2413000"/>
            <a:ext cx="4356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 e JOIN departments 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65200" y="2692400"/>
            <a:ext cx="609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30400" y="2692400"/>
            <a:ext cx="5245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(e.department_id = d.department_id);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14400" y="4864100"/>
            <a:ext cx="82296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33" name="TextBox 2"/>
          <p:cNvSpPr txBox="1"/>
          <p:nvPr/>
        </p:nvSpPr>
        <p:spPr>
          <a:xfrm>
            <a:off x="2628900" y="546100"/>
            <a:ext cx="65151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97176">
              <a:lnSpc>
                <a:spcPts val="330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Entity Relationship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Modeling Conventions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9271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Entity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4572000" y="1816100"/>
            <a:ext cx="13081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Attribute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146300"/>
            <a:ext cx="342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47800" y="2146300"/>
            <a:ext cx="2717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Singular, unique name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4686300" y="2146300"/>
            <a:ext cx="342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5143500" y="2146300"/>
            <a:ext cx="1841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Singular name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90600" y="2425700"/>
            <a:ext cx="342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47800" y="2425700"/>
            <a:ext cx="1422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Uppercase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4686300" y="2425700"/>
            <a:ext cx="330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5143500" y="2425700"/>
            <a:ext cx="1435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Lowercase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90600" y="2705100"/>
            <a:ext cx="330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447800" y="2705100"/>
            <a:ext cx="11684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Soft box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4686300" y="2692400"/>
            <a:ext cx="342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5143500" y="2692400"/>
            <a:ext cx="2971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Mandatory marked with *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990600" y="2971800"/>
            <a:ext cx="419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447800" y="2971800"/>
            <a:ext cx="3035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Synonym in parentheses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4686300" y="2971800"/>
            <a:ext cx="419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5143500" y="2971800"/>
            <a:ext cx="309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Optional marked with “o”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1549400" y="3759200"/>
            <a:ext cx="75946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  <a:tabLst>
                <a:tab pos="42926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	DEPARTMENT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49400" y="4051300"/>
            <a:ext cx="800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#*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549400" y="4597400"/>
            <a:ext cx="800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463800" y="4000500"/>
            <a:ext cx="3327400" cy="482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1429542">
              <a:lnSpc>
                <a:spcPts val="14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assigned to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number</a:t>
            </a:r>
          </a:p>
          <a:p>
            <a:pPr>
              <a:lnSpc>
                <a:spcPts val="144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463800" y="4318000"/>
            <a:ext cx="3327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name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463800" y="4597400"/>
            <a:ext cx="33274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1783049">
              <a:lnSpc>
                <a:spcPts val="14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composed of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job title</a:t>
            </a:r>
          </a:p>
          <a:p>
            <a:pPr>
              <a:lnSpc>
                <a:spcPts val="144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603500" y="5334000"/>
            <a:ext cx="31877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Unique identifier (UID)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603500" y="5664200"/>
            <a:ext cx="31877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Primary marked with “#”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Secondary marked with “(#)”</a:t>
            </a:r>
          </a:p>
          <a:p>
            <a:pPr>
              <a:lnSpc>
                <a:spcPts val="215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842000" y="4064000"/>
            <a:ext cx="3187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017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#*	number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842000" y="4330700"/>
            <a:ext cx="3187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017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*	name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5842000" y="4610100"/>
            <a:ext cx="3187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017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	location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930400" y="520700"/>
            <a:ext cx="7213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Self-Joins 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ON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09600" y="1828800"/>
            <a:ext cx="2933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 (WORKER)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4711700" y="1828800"/>
            <a:ext cx="3086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 (MANAGER)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558800" y="3733800"/>
            <a:ext cx="5334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686300" y="3771900"/>
            <a:ext cx="5334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17700" y="5588000"/>
            <a:ext cx="72263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469900" algn="l"/>
              </a:tabLst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MANAGER_ID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in the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WORKER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table is equal to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	EMPLOYEE_ID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in the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MANAGER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table.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1930400" y="520700"/>
            <a:ext cx="7213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Self-Joins 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ON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5200" y="18669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e.last_name emp, m.last_name mgr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5200" y="21336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30400" y="2133600"/>
            <a:ext cx="40767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 e JOIN employees 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65200" y="2413000"/>
            <a:ext cx="609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790700" y="2413000"/>
            <a:ext cx="4572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(e.manager_id = m.employee_id);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054100" y="4521200"/>
            <a:ext cx="8089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1879600" y="546100"/>
            <a:ext cx="72644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  <a:tabLst>
                <a:tab pos="19304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Applying Additional Conditions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	to a Join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5200" y="1879600"/>
            <a:ext cx="81788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652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e.employee_id, e.last_name, e.department_id,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d.department_id, d.location_id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5200" y="24130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30400" y="2413000"/>
            <a:ext cx="4356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 e JOIN departments 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65200" y="2692400"/>
            <a:ext cx="520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30400" y="2692400"/>
            <a:ext cx="5029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(e.department_id = d.department_id)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65200" y="2959100"/>
            <a:ext cx="749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AND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930400" y="2959100"/>
            <a:ext cx="2794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e.manager_id = 149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4521200" y="29591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1625600" y="558800"/>
            <a:ext cx="7518400" cy="939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100"/>
              </a:lnSpc>
              <a:tabLst>
                <a:tab pos="20701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Creating Three-Way Joins with the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	ON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31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5200" y="18669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city, department_name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5200" y="21336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30400" y="2133600"/>
            <a:ext cx="1765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 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65200" y="24130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JOIN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30400" y="2413000"/>
            <a:ext cx="20193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 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65200" y="2679700"/>
            <a:ext cx="533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930400" y="2679700"/>
            <a:ext cx="4762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d.department_id = e.department_id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65200" y="29591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JOIN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930400" y="2959100"/>
            <a:ext cx="1765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locations l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65200" y="3238500"/>
            <a:ext cx="609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930400" y="3238500"/>
            <a:ext cx="4432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d.location_id = l.location_id;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27100" y="5499100"/>
            <a:ext cx="8216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3340100" y="546100"/>
            <a:ext cx="5803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Non-Equijoins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54200"/>
            <a:ext cx="41783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6300" y="5283200"/>
            <a:ext cx="4178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07000" y="1854200"/>
            <a:ext cx="38227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JOB_GRADES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156200" y="4635500"/>
            <a:ext cx="38735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Salary in the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table must be between</a:t>
            </a:r>
          </a:p>
          <a:p>
            <a:pPr>
              <a:lnSpc>
                <a:spcPts val="249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156200" y="5257800"/>
            <a:ext cx="38735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lowest salary and highest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salary in the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JOB_GRADES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table.</a:t>
            </a:r>
          </a:p>
          <a:p>
            <a:pPr>
              <a:lnSpc>
                <a:spcPts val="23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908300" y="546100"/>
            <a:ext cx="62357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Retrieving Records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with Non-Equijoins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5200" y="19558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e.last_name, e.salary, j.grade_level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5200" y="22352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30400" y="2235200"/>
            <a:ext cx="4216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 e JOIN job_grades j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65200" y="2514600"/>
            <a:ext cx="609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30400" y="2514600"/>
            <a:ext cx="1346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e.salary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930400" y="2794000"/>
            <a:ext cx="7213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BETWEEN j.lowest_sal AND j.highest_sal;</a:t>
            </a:r>
          </a:p>
          <a:p>
            <a:pPr>
              <a:lnSpc>
                <a:spcPts val="210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2500" y="5397500"/>
            <a:ext cx="8191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556000" y="546100"/>
            <a:ext cx="5588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Outer Joins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41500"/>
            <a:ext cx="1866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4572000" y="1841500"/>
            <a:ext cx="1562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4724400" y="4914900"/>
            <a:ext cx="44196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24400" y="5588000"/>
            <a:ext cx="44196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There are no employees in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department 190.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273300" y="520700"/>
            <a:ext cx="6870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INNER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Versus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OUTER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Joins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In SQL:1999, the join of two tables returning only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matched rows is called an inner join.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65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 join between two tables that returns the results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2882900"/>
            <a:ext cx="7708900" cy="1104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of the inner join as well as the unmatched rows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from the left (or right) tables is called a left (or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right) outer join.</a:t>
            </a:r>
          </a:p>
          <a:p>
            <a:pPr>
              <a:lnSpc>
                <a:spcPts val="265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9751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 join between two tables that returns the results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35100" y="4305300"/>
            <a:ext cx="77089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of an inner join as well as the results of a left and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right join is a full outer join.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946400" y="520700"/>
            <a:ext cx="6197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LEFT OUTER JOIN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5200" y="1892300"/>
            <a:ext cx="8178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e.last_name, e.department_id, d.department_name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5200" y="2133600"/>
            <a:ext cx="711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816100" y="2133600"/>
            <a:ext cx="15621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 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289300" y="2133600"/>
            <a:ext cx="3759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LEFT OUTER JOIN departments d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65200" y="2374900"/>
            <a:ext cx="533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ON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574800" y="2374900"/>
            <a:ext cx="48006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(e.department_id = d.department_id) ;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65200" y="3606800"/>
            <a:ext cx="81788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2832100" y="520700"/>
            <a:ext cx="6311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RIGHT OUTER JOIN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5200" y="1892300"/>
            <a:ext cx="8178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e.last_name, e.department_id, d.department_name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5200" y="2133600"/>
            <a:ext cx="711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816100" y="2133600"/>
            <a:ext cx="5359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 e RIGHT OUTER JOIN departments d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65200" y="2374900"/>
            <a:ext cx="533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ON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701800" y="2374900"/>
            <a:ext cx="48006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(e.department_id = d.department_id) ;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7" name="TextBox 2"/>
          <p:cNvSpPr txBox="1"/>
          <p:nvPr/>
        </p:nvSpPr>
        <p:spPr>
          <a:xfrm>
            <a:off x="1244600" y="457200"/>
            <a:ext cx="19431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1113" b="1" smtClean="0">
                <a:solidFill>
                  <a:srgbClr val="000000"/>
                </a:solidFill>
                <a:latin typeface="Times New Roman Bold"/>
                <a:cs typeface="Times New Roman Bold"/>
              </a:rPr>
              <a:t>Author</a:t>
            </a:r>
          </a:p>
          <a:p>
            <a:pPr>
              <a:lnSpc>
                <a:spcPts val="1265"/>
              </a:lnSpc>
            </a:pPr>
            <a:endParaRPr lang="en-CA" sz="1103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44600" y="698500"/>
            <a:ext cx="1943100" cy="190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Nancy Greenberg</a:t>
            </a:r>
          </a:p>
          <a:p>
            <a:pPr>
              <a:lnSpc>
                <a:spcPts val="115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44600" y="1003300"/>
            <a:ext cx="1943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CA" sz="1113" b="1" smtClean="0">
                <a:solidFill>
                  <a:srgbClr val="000000"/>
                </a:solidFill>
                <a:latin typeface="Times New Roman Bold"/>
                <a:cs typeface="Times New Roman Bold"/>
              </a:rPr>
              <a:t>Technical Contributors</a:t>
            </a:r>
            <a:r>
              <a:rPr lang="en-CA" sz="11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103" smtClean="0">
                <a:solidFill>
                  <a:srgbClr val="000000"/>
                </a:solidFill>
                <a:latin typeface="Times New Roman"/>
              </a:rPr>
            </a:br>
            <a:r>
              <a:rPr lang="en-CA" sz="1113" b="1" smtClean="0">
                <a:solidFill>
                  <a:srgbClr val="000000"/>
                </a:solidFill>
                <a:latin typeface="Times New Roman Bold"/>
                <a:cs typeface="Times New Roman Bold"/>
              </a:rPr>
              <a:t>and Reviewers</a:t>
            </a:r>
          </a:p>
          <a:p>
            <a:pPr>
              <a:lnSpc>
                <a:spcPts val="1320"/>
              </a:lnSpc>
            </a:pPr>
            <a:endParaRPr lang="en-CA" sz="1103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44600" y="1422400"/>
            <a:ext cx="1943100" cy="469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Wayne Abbott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Christian Bauwens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Perry Benson</a:t>
            </a:r>
          </a:p>
          <a:p>
            <a:pPr>
              <a:lnSpc>
                <a:spcPts val="107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44600" y="1828800"/>
            <a:ext cx="1943100" cy="469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Brian Boxx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Zarko Cesljas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Dairy Chan</a:t>
            </a:r>
          </a:p>
          <a:p>
            <a:pPr>
              <a:lnSpc>
                <a:spcPts val="107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44600" y="2235200"/>
            <a:ext cx="19431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Laszlo Czinkoczki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Marjolein Dekkers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Matthew Gregory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Stefan Grenstad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Joel Goodman</a:t>
            </a:r>
          </a:p>
          <a:p>
            <a:pPr>
              <a:lnSpc>
                <a:spcPts val="107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44600" y="2921000"/>
            <a:ext cx="1943100" cy="469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Rosita Hanoman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Sushma Jagannath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Angelika Krupp</a:t>
            </a:r>
          </a:p>
          <a:p>
            <a:pPr>
              <a:lnSpc>
                <a:spcPts val="1075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44600" y="3327400"/>
            <a:ext cx="1943100" cy="749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Christopher Lawless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Marcelo Manzano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Isabelle Marchand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Malika Marghadi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Valli Pataballa</a:t>
            </a:r>
          </a:p>
          <a:p>
            <a:pPr>
              <a:lnSpc>
                <a:spcPts val="1075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44600" y="4013200"/>
            <a:ext cx="1943100" cy="190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Elspeth Payne</a:t>
            </a:r>
          </a:p>
          <a:p>
            <a:pPr>
              <a:lnSpc>
                <a:spcPts val="1055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44600" y="4152900"/>
            <a:ext cx="19431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Ligia Jasmin Robayo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Bryan Roberts</a:t>
            </a:r>
          </a:p>
          <a:p>
            <a:pPr>
              <a:lnSpc>
                <a:spcPts val="1065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44600" y="4419600"/>
            <a:ext cx="1943100" cy="469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Helen Robertson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Lata Shivaprasad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John Soltani</a:t>
            </a:r>
          </a:p>
          <a:p>
            <a:pPr>
              <a:lnSpc>
                <a:spcPts val="107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4600" y="4826000"/>
            <a:ext cx="19431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Priya Vennapusa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Ken Woolfe</a:t>
            </a:r>
          </a:p>
          <a:p>
            <a:pPr>
              <a:lnSpc>
                <a:spcPts val="1075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44600" y="5257800"/>
            <a:ext cx="19431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1113" b="1" smtClean="0">
                <a:solidFill>
                  <a:srgbClr val="000000"/>
                </a:solidFill>
                <a:latin typeface="Times New Roman Bold"/>
                <a:cs typeface="Times New Roman Bold"/>
              </a:rPr>
              <a:t>Publisher</a:t>
            </a:r>
          </a:p>
          <a:p>
            <a:pPr>
              <a:lnSpc>
                <a:spcPts val="1265"/>
              </a:lnSpc>
            </a:pPr>
            <a:endParaRPr lang="en-CA" sz="1103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44600" y="5499100"/>
            <a:ext cx="1943100" cy="190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CA" sz="996" smtClean="0">
                <a:solidFill>
                  <a:srgbClr val="000000"/>
                </a:solidFill>
                <a:latin typeface="Times New Roman"/>
                <a:cs typeface="Times New Roman"/>
              </a:rPr>
              <a:t>Jobi Varghese</a:t>
            </a:r>
          </a:p>
          <a:p>
            <a:pPr>
              <a:lnSpc>
                <a:spcPts val="115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289300" y="457200"/>
            <a:ext cx="57404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CA" sz="813" b="1" smtClean="0">
                <a:solidFill>
                  <a:srgbClr val="000000"/>
                </a:solidFill>
                <a:latin typeface="Arial Bold"/>
                <a:cs typeface="Arial Bold"/>
              </a:rPr>
              <a:t>Copyright © 2004, Oracle. All rights reserved.</a:t>
            </a:r>
          </a:p>
          <a:p>
            <a:pPr>
              <a:lnSpc>
                <a:spcPts val="920"/>
              </a:lnSpc>
            </a:pPr>
            <a:endParaRPr lang="en-CA" sz="803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289300" y="698500"/>
            <a:ext cx="57404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This documentation contains proprietary information of Oracle Corporation. It is provided under a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license agreement containing restrictions on use and disclosure and is also protected by copyright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law. Reverse engineering of the software is prohibited. If this documentation is delivered to a U.S.</a:t>
            </a:r>
          </a:p>
          <a:p>
            <a:pPr>
              <a:lnSpc>
                <a:spcPts val="955"/>
              </a:lnSpc>
            </a:pPr>
            <a:endParaRPr lang="en-CA" sz="803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289300" y="1054100"/>
            <a:ext cx="57404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Government Agency of the Department of Defense, then it is delivered with Restricted Rights and the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following legend is applicable:</a:t>
            </a:r>
          </a:p>
          <a:p>
            <a:pPr>
              <a:lnSpc>
                <a:spcPts val="970"/>
              </a:lnSpc>
            </a:pPr>
            <a:endParaRPr lang="en-CA" sz="803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289300" y="1422400"/>
            <a:ext cx="57404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CA" sz="813" b="1" smtClean="0">
                <a:solidFill>
                  <a:srgbClr val="000000"/>
                </a:solidFill>
                <a:latin typeface="Arial Bold"/>
                <a:cs typeface="Arial Bold"/>
              </a:rPr>
              <a:t>Restricted Rights Legend</a:t>
            </a:r>
          </a:p>
          <a:p>
            <a:pPr>
              <a:lnSpc>
                <a:spcPts val="920"/>
              </a:lnSpc>
            </a:pPr>
            <a:endParaRPr lang="en-CA" sz="803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289300" y="1651000"/>
            <a:ext cx="5740400" cy="520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Use, duplication or disclosure by the Government is subject to restrictions for commercial computer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software and shall be deemed to be Restricted Rights software under Federal law, as set forth in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subparagraph (c)(1)(ii) of DFARS 252.227-7013, Rights in Technical Data and Computer Software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(October 1988).</a:t>
            </a:r>
          </a:p>
          <a:p>
            <a:pPr>
              <a:lnSpc>
                <a:spcPts val="960"/>
              </a:lnSpc>
            </a:pPr>
            <a:endParaRPr lang="en-CA" sz="803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289300" y="2260600"/>
            <a:ext cx="57404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This material or any portion of it may not be copied in any form or by any means without the express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prior written permission of Oracle Corporation. Any other copying is a violation of copyright law and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may result in civil and/or criminal penalties.</a:t>
            </a:r>
          </a:p>
          <a:p>
            <a:pPr>
              <a:lnSpc>
                <a:spcPts val="965"/>
              </a:lnSpc>
            </a:pPr>
            <a:endParaRPr lang="en-CA" sz="803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289300" y="2743200"/>
            <a:ext cx="57404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If this documentation is delivered to a U.S. Government Agency not within the Department of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Defense, then it is delivered with “Restricted Rights,” as defined in FAR 52.227-14, Rights in Data-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General, including Alternate III (June 1987).</a:t>
            </a:r>
          </a:p>
          <a:p>
            <a:pPr>
              <a:lnSpc>
                <a:spcPts val="965"/>
              </a:lnSpc>
            </a:pPr>
            <a:endParaRPr lang="en-CA" sz="803">
              <a:solidFill>
                <a:srgbClr val="000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289300" y="3225800"/>
            <a:ext cx="57404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The information in this document is subject to change without notice. If you find any problems in the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documentation, please report them in writing to Education Products, Oracle Corporation, 500 Oracle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Parkway, Box SB-6, Redwood Shores, CA 94065. Oracle Corporation does not warrant that this</a:t>
            </a:r>
          </a:p>
          <a:p>
            <a:pPr>
              <a:lnSpc>
                <a:spcPts val="955"/>
              </a:lnSpc>
            </a:pPr>
            <a:endParaRPr lang="en-CA" sz="803">
              <a:solidFill>
                <a:srgbClr val="000000"/>
              </a:solidFill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289300" y="3594100"/>
            <a:ext cx="57404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document is error-free.</a:t>
            </a:r>
          </a:p>
          <a:p>
            <a:pPr>
              <a:lnSpc>
                <a:spcPts val="920"/>
              </a:lnSpc>
            </a:pPr>
            <a:endParaRPr lang="en-CA" sz="803">
              <a:solidFill>
                <a:srgbClr val="000000"/>
              </a:solidFill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289300" y="3822700"/>
            <a:ext cx="57404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Oracle and all references to Oracle products are trademarks or registered trademarks of Oracle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Corporation.</a:t>
            </a:r>
          </a:p>
          <a:p>
            <a:pPr>
              <a:lnSpc>
                <a:spcPts val="955"/>
              </a:lnSpc>
            </a:pPr>
            <a:endParaRPr lang="en-CA" sz="803">
              <a:solidFill>
                <a:srgbClr val="000000"/>
              </a:solidFill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289300" y="4178300"/>
            <a:ext cx="57404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All other products or company names are used for identification purposes only, and may be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trademarks of their respective owners.</a:t>
            </a:r>
          </a:p>
          <a:p>
            <a:pPr>
              <a:lnSpc>
                <a:spcPts val="955"/>
              </a:lnSpc>
            </a:pPr>
            <a:endParaRPr lang="en-CA" sz="803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501900" y="546100"/>
            <a:ext cx="6642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Relating Multiple Tables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Each row of data in a table is uniquely identified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by a primary key (PK).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65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You can logically relate data from multiple tables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2895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using foreign keys (FK).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381500" y="3530600"/>
            <a:ext cx="4762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Table name: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74700" y="3797300"/>
            <a:ext cx="8369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Table name: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74700" y="5422900"/>
            <a:ext cx="83693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23900" y="6032500"/>
            <a:ext cx="1638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Primary key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009900" y="6032500"/>
            <a:ext cx="308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Foreign key  Primary key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946400" y="520700"/>
            <a:ext cx="6197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FULL OUTER JOIN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5200" y="1892300"/>
            <a:ext cx="8178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e.last_name, d.department_id, d.department_name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5200" y="2133600"/>
            <a:ext cx="711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816100" y="2133600"/>
            <a:ext cx="15621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 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289300" y="2133600"/>
            <a:ext cx="3759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FULL OUTER JOIN departments d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65200" y="2374900"/>
            <a:ext cx="533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ON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574800" y="2374900"/>
            <a:ext cx="48006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(e.department_id = d.department_id) ;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908300" y="546100"/>
            <a:ext cx="6235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Cartesian Products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 Cartesian product is formed when: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62100" y="22225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A join condition is omitted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2100" y="25908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A join condition is invalid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2100" y="2946400"/>
            <a:ext cx="75819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330200" algn="l"/>
              </a:tabLst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All rows in the first table are joined to all rows in the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	second table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6322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To avoid a Cartesian product, always include a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35100" y="3962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valid join condition.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1866900" y="546100"/>
            <a:ext cx="7277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Generating a Cartesian Product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63600" y="1854200"/>
            <a:ext cx="40894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 (20 rows)</a:t>
            </a:r>
          </a:p>
          <a:p>
            <a:pPr>
              <a:lnSpc>
                <a:spcPts val="2300"/>
              </a:lnSpc>
            </a:pPr>
            <a:endParaRPr lang="en-CA" sz="189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50900" y="2730500"/>
            <a:ext cx="4102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2500" y="5029200"/>
            <a:ext cx="4000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Cartesian product: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04900" y="5334000"/>
            <a:ext cx="3848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20 x 8 = 160 rows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60700" y="5816600"/>
            <a:ext cx="1892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067300" y="1854200"/>
            <a:ext cx="39624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 (8 rows)</a:t>
            </a:r>
          </a:p>
          <a:p>
            <a:pPr>
              <a:lnSpc>
                <a:spcPts val="2300"/>
              </a:lnSpc>
            </a:pPr>
            <a:endParaRPr lang="en-CA" sz="1912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755900" y="546100"/>
            <a:ext cx="6388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Creating Cross Joins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CROSS JOIN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produces the cross-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product of two tables.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52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552700"/>
            <a:ext cx="64516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This is also called a Cartesian product between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882900"/>
            <a:ext cx="21463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two tables.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65200" y="3543300"/>
            <a:ext cx="4762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 department_name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65200" y="38227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930400" y="38227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65200" y="4089400"/>
            <a:ext cx="3340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CROSS JOIN departments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4102100" y="40894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27100" y="5575300"/>
            <a:ext cx="8216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3733800" y="546100"/>
            <a:ext cx="541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Summary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this lesson, you should have learned how to use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joins to display data from multiple tables by using: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52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52700"/>
            <a:ext cx="1447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Equijoins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959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959100"/>
            <a:ext cx="2057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Non-equijoins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352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352800"/>
            <a:ext cx="1663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Outer joins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77900" y="37592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759200"/>
            <a:ext cx="1447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Self-joins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77900" y="41529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4152900"/>
            <a:ext cx="1701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Cross joins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77900" y="45593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435100" y="4559300"/>
            <a:ext cx="18796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Natural joins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977900" y="4965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435100" y="4965700"/>
            <a:ext cx="41402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Full (or two-sided) outer joins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794000" y="546100"/>
            <a:ext cx="635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Practice 5: Overview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This practice covers the following topics: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4445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Joining tables using an equijoin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16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16200"/>
            <a:ext cx="4330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Performing outer and self-joins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0226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022600"/>
            <a:ext cx="26543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Adding conditions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1600200" y="2679700"/>
            <a:ext cx="7543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Subqueries to Solve Queries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3644900" y="546100"/>
            <a:ext cx="549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Objectives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completing this lesson, you should be able to do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52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52700"/>
            <a:ext cx="261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Define subqueries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959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959100"/>
            <a:ext cx="64770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Describe the types of problems that subqueries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3289300"/>
            <a:ext cx="1460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can solve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36830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683000"/>
            <a:ext cx="39116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List the types of subqueries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77900" y="40894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4089400"/>
            <a:ext cx="6261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Write single-row and multiple-row subqueries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2933700" y="546100"/>
            <a:ext cx="62103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89909">
              <a:lnSpc>
                <a:spcPts val="330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a Subquery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to Solve a Problem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Who has a salary greater than Abel’s?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03300" y="2501900"/>
            <a:ext cx="8140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Main query: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298700" y="3149600"/>
            <a:ext cx="68453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Which employees have salaries greater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than Abel’s salary?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60600" y="4165600"/>
            <a:ext cx="6883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Subquery: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19500" y="4965700"/>
            <a:ext cx="5524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What is Abel’s salary?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3086100" y="546100"/>
            <a:ext cx="6057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Subquery Syntax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5200" y="18669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   select_list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5200" y="21463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171700" y="2146300"/>
            <a:ext cx="927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65200" y="24130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171700" y="2413000"/>
            <a:ext cx="20320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expr operator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708400" y="2692400"/>
            <a:ext cx="1219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5537200" y="2692400"/>
            <a:ext cx="1765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select_list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759200" y="2971800"/>
            <a:ext cx="876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5537200" y="2971800"/>
            <a:ext cx="1295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);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90600" y="34163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3416300"/>
            <a:ext cx="67183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subquery (inner query) executes once before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435100" y="37719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main query (outer query).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90600" y="41656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result of the subquery is used by the main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35100" y="45085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query.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727200" y="546100"/>
            <a:ext cx="7416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Relational Database Terminology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70000" y="1562100"/>
            <a:ext cx="3187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82700" y="5372100"/>
            <a:ext cx="3175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59300" y="1333500"/>
            <a:ext cx="4470400" cy="546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  <a:tabLst>
                <a:tab pos="2120900" algn="l"/>
              </a:tabLst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3	4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20000" y="2438400"/>
            <a:ext cx="1409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5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448300" y="3111500"/>
            <a:ext cx="3581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6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3035300" y="546100"/>
            <a:ext cx="6108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a Subquery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5200" y="18669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5200" y="2146300"/>
            <a:ext cx="850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200" y="2425700"/>
            <a:ext cx="850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543300" y="2133600"/>
            <a:ext cx="54864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606" b="1" smtClean="0">
                <a:solidFill>
                  <a:srgbClr val="FF4F50"/>
                </a:solidFill>
                <a:latin typeface="Arial Bold"/>
                <a:cs typeface="Arial Bold"/>
              </a:rPr>
              <a:t>11000</a:t>
            </a:r>
          </a:p>
          <a:p>
            <a:pPr>
              <a:lnSpc>
                <a:spcPts val="150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30400" y="2209800"/>
            <a:ext cx="7099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144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30400" y="2463800"/>
            <a:ext cx="7099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salary &gt;</a:t>
            </a:r>
          </a:p>
          <a:p>
            <a:pPr>
              <a:lnSpc>
                <a:spcPts val="162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09900" y="2692400"/>
            <a:ext cx="60198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  <a:tabLst>
                <a:tab pos="139700" algn="l"/>
                <a:tab pos="1079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salary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FROM	employees</a:t>
            </a:r>
          </a:p>
          <a:p>
            <a:pPr>
              <a:lnSpc>
                <a:spcPts val="205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149600" y="3251200"/>
            <a:ext cx="5880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52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	last_name = 'Abel');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007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1778000" y="546100"/>
            <a:ext cx="7366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Guidelines for Using Subqueries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4965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Enclose subqueries in parentheses.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209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209800"/>
            <a:ext cx="55626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Place subqueries on the right side of the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565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comparison condition.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0600" y="2946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ORDER BY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in the subquery is not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47800" y="33020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needed unless you are performing Top-N analysis.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0600" y="3708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Use single-row operators with single-row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47800" y="4025900"/>
            <a:ext cx="76962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subqueries, and use multiple-row operators with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multiple-row subqueries.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794000" y="533400"/>
            <a:ext cx="635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Types of Subqueries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49530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Single-row subquery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968500" y="2311400"/>
            <a:ext cx="3975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Main query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381500" y="2679700"/>
            <a:ext cx="1562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returns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14600" y="2908300"/>
            <a:ext cx="3429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Subquery</a:t>
            </a:r>
          </a:p>
          <a:p>
            <a:pPr>
              <a:lnSpc>
                <a:spcPts val="144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517900"/>
            <a:ext cx="49530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Multiple-row subquery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68500" y="4064000"/>
            <a:ext cx="3975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Main query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381500" y="4432300"/>
            <a:ext cx="1562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returns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14600" y="4660900"/>
            <a:ext cx="3429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Subquery</a:t>
            </a:r>
          </a:p>
          <a:p>
            <a:pPr>
              <a:lnSpc>
                <a:spcPts val="144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57900" y="2882900"/>
            <a:ext cx="297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ST_CLERK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057900" y="4495800"/>
            <a:ext cx="297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ST_CLERK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057900" y="4775200"/>
            <a:ext cx="297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SA_MAN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2552700" y="546100"/>
            <a:ext cx="6591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Single-Row Subqueries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2882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Return only one row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209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209800"/>
            <a:ext cx="52197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single-row comparison operators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514600" y="2781300"/>
            <a:ext cx="6629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  <a:tabLst>
                <a:tab pos="12319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Operator	Meaning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781300" y="3111500"/>
            <a:ext cx="6362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=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746500" y="3238500"/>
            <a:ext cx="5397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2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Equal to</a:t>
            </a:r>
          </a:p>
          <a:p>
            <a:pPr>
              <a:lnSpc>
                <a:spcPts val="162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81300" y="3568700"/>
            <a:ext cx="863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&gt;</a:t>
            </a:r>
          </a:p>
          <a:p>
            <a:pPr>
              <a:lnSpc>
                <a:spcPts val="169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81300" y="3949700"/>
            <a:ext cx="863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&gt;=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781300" y="4381500"/>
            <a:ext cx="863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&lt;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781300" y="4800600"/>
            <a:ext cx="863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&lt;=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781300" y="5219700"/>
            <a:ext cx="863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&lt;&gt;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746500" y="3606800"/>
            <a:ext cx="5283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Greater than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746500" y="3898900"/>
            <a:ext cx="52832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Greater than or equal to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Less than</a:t>
            </a:r>
          </a:p>
          <a:p>
            <a:pPr>
              <a:lnSpc>
                <a:spcPts val="331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746500" y="4737100"/>
            <a:ext cx="52832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Less than or equal to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Not equal to</a:t>
            </a:r>
          </a:p>
          <a:p>
            <a:pPr>
              <a:lnSpc>
                <a:spcPts val="331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1651000" y="584200"/>
            <a:ext cx="7493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Executing Single-Row Subqueries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5200" y="18669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 job_id, salary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5200" y="2146300"/>
            <a:ext cx="850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200" y="2425700"/>
            <a:ext cx="850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65200" y="3530600"/>
            <a:ext cx="850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AND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30400" y="2146300"/>
            <a:ext cx="7099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092700" y="2413000"/>
            <a:ext cx="39370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606" b="1" smtClean="0">
                <a:solidFill>
                  <a:srgbClr val="FF4F50"/>
                </a:solidFill>
                <a:latin typeface="Arial Bold"/>
                <a:cs typeface="Arial Bold"/>
              </a:rPr>
              <a:t>ST_CLERK</a:t>
            </a:r>
          </a:p>
          <a:p>
            <a:pPr>
              <a:lnSpc>
                <a:spcPts val="14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930400" y="2489200"/>
            <a:ext cx="7099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job_id =</a:t>
            </a:r>
          </a:p>
          <a:p>
            <a:pPr>
              <a:lnSpc>
                <a:spcPts val="144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149600" y="2730500"/>
            <a:ext cx="58801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39700" algn="l"/>
                <a:tab pos="1079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job_id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FROM	employees</a:t>
            </a:r>
          </a:p>
          <a:p>
            <a:pPr>
              <a:lnSpc>
                <a:spcPts val="181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289300" y="3251200"/>
            <a:ext cx="5740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52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	employee_id = 141)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30400" y="3530600"/>
            <a:ext cx="70993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35814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salary &gt;</a:t>
            </a:r>
            <a:r>
              <a:rPr lang="en-CA" sz="1606" b="1" smtClean="0">
                <a:solidFill>
                  <a:srgbClr val="FF4F50"/>
                </a:solidFill>
                <a:latin typeface="Arial Bold"/>
                <a:cs typeface="Arial Bold"/>
              </a:rPr>
              <a:t>	2600</a:t>
            </a:r>
          </a:p>
          <a:p>
            <a:pPr>
              <a:lnSpc>
                <a:spcPts val="207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149600" y="3797300"/>
            <a:ext cx="58801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139700" algn="l"/>
                <a:tab pos="1079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salary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FROM	employees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289300" y="4356100"/>
            <a:ext cx="5740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52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	employee_id = 143);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007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1333500" y="546100"/>
            <a:ext cx="7810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Group Functions in a Subquery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5200" y="18669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 job_id, salary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5200" y="21336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6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1965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30400" y="21336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762500" y="2133600"/>
            <a:ext cx="7366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FF4F50"/>
                </a:solidFill>
                <a:latin typeface="Arial Bold"/>
                <a:cs typeface="Arial Bold"/>
              </a:rPr>
              <a:t>2500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65200" y="24130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930400" y="2413000"/>
            <a:ext cx="1422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salary =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149600" y="2692400"/>
            <a:ext cx="5994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MIN(salary)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289300" y="2959100"/>
            <a:ext cx="876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4241800" y="2959100"/>
            <a:ext cx="184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employees);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1485900" y="520700"/>
            <a:ext cx="7658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HAVING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Clause with Subqueries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6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60579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Oracle server executes subqueries first.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197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197100"/>
            <a:ext cx="6731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Oracle server returns results into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HAVING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552700"/>
            <a:ext cx="35560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clause of the main query.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65200" y="31242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197100" y="3124200"/>
            <a:ext cx="38100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department_id, MIN(salary)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65200" y="33909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197100" y="33909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65200" y="3670300"/>
            <a:ext cx="30353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12192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 department_id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HAVING	MIN(salary) &gt;</a:t>
            </a:r>
          </a:p>
          <a:p>
            <a:pPr>
              <a:lnSpc>
                <a:spcPts val="21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588000" y="3810000"/>
            <a:ext cx="34417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606" b="1" smtClean="0">
                <a:solidFill>
                  <a:srgbClr val="FF4F50"/>
                </a:solidFill>
                <a:latin typeface="Arial Bold"/>
                <a:cs typeface="Arial Bold"/>
              </a:rPr>
              <a:t>2500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02100" y="4216400"/>
            <a:ext cx="49276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139700" algn="l"/>
                <a:tab pos="10922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MIN(salary)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FROM	employees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241800" y="4775200"/>
            <a:ext cx="4787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52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	department_id = 50);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1460500" y="546100"/>
            <a:ext cx="7683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What Is Wrong with This Statement?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5200" y="18669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last_name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5200" y="21336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30400" y="21336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65200" y="24130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30400" y="24130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salary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882900" y="24130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=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149600" y="2679700"/>
            <a:ext cx="1219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4521200" y="2679700"/>
            <a:ext cx="1765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MIN(salary)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289300" y="2959100"/>
            <a:ext cx="800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4521200" y="29591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289300" y="3238500"/>
            <a:ext cx="5854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 department_id);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65200" y="40259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ERROR at line 4: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65200" y="4292600"/>
            <a:ext cx="81788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ORA-01427: single-row subquery returns more than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one row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38300" y="5346700"/>
            <a:ext cx="7505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3300"/>
                </a:solidFill>
                <a:latin typeface="Arial Bold"/>
                <a:cs typeface="Arial Bold"/>
              </a:rPr>
              <a:t>Single-row operator with multiple-row subquery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1638300" y="546100"/>
            <a:ext cx="7505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Will This Statement Return Rows?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5200" y="18669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 job_id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5200" y="21336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30400" y="21336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65200" y="24130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30400" y="2413000"/>
            <a:ext cx="1422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job_id =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149600" y="2692400"/>
            <a:ext cx="21590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job_id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289300" y="2959100"/>
            <a:ext cx="800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4241800" y="29591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289300" y="32385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4241800" y="3238500"/>
            <a:ext cx="3060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last_name = 'Haas');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65200" y="38862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no rows selected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806700" y="4584700"/>
            <a:ext cx="6337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3300"/>
                </a:solidFill>
                <a:latin typeface="Arial Bold"/>
                <a:cs typeface="Arial Bold"/>
              </a:rPr>
              <a:t>Subquery returns no values.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2413000" y="546100"/>
            <a:ext cx="6731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Multiple-Row Subqueries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3670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Return more than one row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209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209800"/>
            <a:ext cx="54864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multiple-row comparison operators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320800" y="2908300"/>
            <a:ext cx="1308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Operator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819400" y="2908300"/>
            <a:ext cx="1270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Meaning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320800" y="3289300"/>
            <a:ext cx="609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819400" y="3314700"/>
            <a:ext cx="3721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Equal to any member in the list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320800" y="3708400"/>
            <a:ext cx="749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ANY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2819400" y="3733800"/>
            <a:ext cx="51943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Compare value to each value returned by the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819400" y="4076700"/>
            <a:ext cx="6324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subquery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20800" y="4457700"/>
            <a:ext cx="749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ALL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2819400" y="4483100"/>
            <a:ext cx="48514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Compare value to every value returned by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2819400" y="4826000"/>
            <a:ext cx="6324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the subquery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1917700" y="546100"/>
            <a:ext cx="7226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Relational Database Properties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 relational database: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352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Can be accessed and modified by executing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35100" y="2565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structured query language (SQL) statements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29718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Contains a collection of tables with no physical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35100" y="3302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pointers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7900" y="36830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683000"/>
            <a:ext cx="32893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Uses a set of operators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209800" y="495300"/>
            <a:ext cx="6934200" cy="1016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352038">
              <a:lnSpc>
                <a:spcPts val="350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ANY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Operator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in Multiple-Row Subqueries</a:t>
            </a:r>
          </a:p>
          <a:p>
            <a:pPr>
              <a:lnSpc>
                <a:spcPts val="35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5200" y="18669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last_name, job_id, salary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5200" y="2146300"/>
            <a:ext cx="2628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52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	employees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200" y="2425700"/>
            <a:ext cx="2628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52500" algn="l"/>
                <a:tab pos="21844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	salary &lt;	ANY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59200" y="2222500"/>
            <a:ext cx="52705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10" b="1" smtClean="0">
                <a:solidFill>
                  <a:srgbClr val="FF4F50"/>
                </a:solidFill>
                <a:latin typeface="Arial Bold"/>
                <a:cs typeface="Arial Bold"/>
              </a:rPr>
              <a:t>9000, 6000, 4200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95700" y="2692400"/>
            <a:ext cx="53340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139700" algn="l"/>
                <a:tab pos="1079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salary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FROM	employees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35400" y="3251200"/>
            <a:ext cx="5194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52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	job_id = 'IT_PROG')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3505200"/>
            <a:ext cx="749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AND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930400" y="3505200"/>
            <a:ext cx="3060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job_id &lt;&gt; 'IT_PROG';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889000" y="5194300"/>
            <a:ext cx="8255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209800" y="495300"/>
            <a:ext cx="6934200" cy="1016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352038">
              <a:lnSpc>
                <a:spcPts val="350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ALL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Operator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in Multiple-Row Subqueries</a:t>
            </a:r>
          </a:p>
          <a:p>
            <a:pPr>
              <a:lnSpc>
                <a:spcPts val="35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5200" y="18669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last_name, job_id, salary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5200" y="2146300"/>
            <a:ext cx="2628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52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	employees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200" y="2425700"/>
            <a:ext cx="2628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52500" algn="l"/>
                <a:tab pos="21844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	salary &lt;	ALL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59200" y="2222500"/>
            <a:ext cx="52705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10" b="1" smtClean="0">
                <a:solidFill>
                  <a:srgbClr val="FF4F50"/>
                </a:solidFill>
                <a:latin typeface="Arial Bold"/>
                <a:cs typeface="Arial Bold"/>
              </a:rPr>
              <a:t>9000, 6000, 4200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95700" y="2692400"/>
            <a:ext cx="53340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139700" algn="l"/>
                <a:tab pos="1079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salary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FROM	employees</a:t>
            </a:r>
          </a:p>
          <a:p>
            <a:pPr>
              <a:lnSpc>
                <a:spcPts val="215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35400" y="3251200"/>
            <a:ext cx="5194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52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	job_id = 'IT_PROG')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5200" y="3505200"/>
            <a:ext cx="749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AND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930400" y="3505200"/>
            <a:ext cx="3060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job_id &lt;&gt; 'IT_PROG';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362200" y="546100"/>
            <a:ext cx="6781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Null Values in a Subquery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5200" y="18669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emp.last_name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65200" y="21336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30400" y="2133600"/>
            <a:ext cx="20320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 emp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65200" y="24130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30400" y="2413000"/>
            <a:ext cx="3263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emp.employee_id NOT IN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4648200" y="2692400"/>
            <a:ext cx="4495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mgr.manager_id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787900" y="2959100"/>
            <a:ext cx="876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5740400" y="2959100"/>
            <a:ext cx="2387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 mgr);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65200" y="35179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0000"/>
                </a:solidFill>
                <a:latin typeface="Courier New Bold"/>
                <a:cs typeface="Courier New Bold"/>
              </a:rPr>
              <a:t>no rows selected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3733800" y="546100"/>
            <a:ext cx="541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Summary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this lesson, you should have learned how to: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352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Identify when a subquery can help solve a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35100" y="2565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question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2959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959100"/>
            <a:ext cx="5905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Write subqueries when a query is based on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3289300"/>
            <a:ext cx="23749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unknown values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65200" y="3822700"/>
            <a:ext cx="2959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   select_list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65200" y="41021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171700" y="41021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65200" y="43815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171700" y="4381500"/>
            <a:ext cx="20320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expr operator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708400" y="4660900"/>
            <a:ext cx="5435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select_list</a:t>
            </a:r>
          </a:p>
          <a:p>
            <a:pPr>
              <a:lnSpc>
                <a:spcPts val="210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759200" y="4927600"/>
            <a:ext cx="876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4838700" y="4927600"/>
            <a:ext cx="1295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);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2794000" y="546100"/>
            <a:ext cx="635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Practice 6: Overview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This practice covers the following topics: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352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Creating subqueries to query values based on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35100" y="2565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unknown criteria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29718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Using subqueries to find out which values exist in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35100" y="3302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one set of data and not in another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2527300" y="2679700"/>
            <a:ext cx="6616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Set Operators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3644900" y="546100"/>
            <a:ext cx="549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Objectives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completing this lesson, you should be able to do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52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52700"/>
            <a:ext cx="3213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Describe set operators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959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959100"/>
            <a:ext cx="63881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a set operator to combine multiple queries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3302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into a single query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7900" y="37084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Control the order of rows returned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3365500" y="558800"/>
            <a:ext cx="5778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Set Operators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85900" y="1092200"/>
            <a:ext cx="4051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14400" algn="l"/>
                <a:tab pos="2374900" algn="l"/>
                <a:tab pos="32893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	B	A	B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85900" y="2857500"/>
            <a:ext cx="4051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	B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263900" y="3632200"/>
            <a:ext cx="22733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INTERSECT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98600" y="4699000"/>
            <a:ext cx="4038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017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	B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02000" y="5448300"/>
            <a:ext cx="22352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MINUS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651500" y="1841500"/>
            <a:ext cx="33782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UNION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/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UNION ALL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2197100" y="546100"/>
            <a:ext cx="6946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Tables Used in This Lesson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tables used in this lesson are: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EMPLOYEES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: Provides details regarding all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35100" y="2565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current employees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29337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JOB_HISTORY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: Records the details of the start</a:t>
            </a:r>
          </a:p>
          <a:p>
            <a:pPr>
              <a:lnSpc>
                <a:spcPts val="264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35100" y="3289300"/>
            <a:ext cx="7708900" cy="1104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date and end date of the former job, and the job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identification number and department when an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employee switches jobs</a:t>
            </a:r>
          </a:p>
          <a:p>
            <a:pPr>
              <a:lnSpc>
                <a:spcPts val="265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3213100" y="520700"/>
            <a:ext cx="5930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UNION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Operator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302000" y="1866900"/>
            <a:ext cx="495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5613400" y="1866900"/>
            <a:ext cx="495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511300" y="5499100"/>
            <a:ext cx="7632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  <a:tabLst>
                <a:tab pos="508000" algn="l"/>
              </a:tabLst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UNION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operator returns results from both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queries after eliminating duplications.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1828800" y="546100"/>
            <a:ext cx="73152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  <a:tabLst>
                <a:tab pos="18034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Communicating with an RDBMS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	Using SQL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63600" y="1828800"/>
            <a:ext cx="8280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SQL statement is entered.    Statement is sent to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813300" y="2159000"/>
            <a:ext cx="4330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Oracle server.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200" y="2476500"/>
            <a:ext cx="8178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45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department_name</a:t>
            </a:r>
          </a:p>
          <a:p>
            <a:pPr>
              <a:lnSpc>
                <a:spcPts val="164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65200" y="2692400"/>
            <a:ext cx="774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816100" y="2692400"/>
            <a:ext cx="17526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departments;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6819900" y="3060700"/>
            <a:ext cx="23241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Oracle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server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349500" y="520700"/>
            <a:ext cx="6794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UNION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Operator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Display the current and previous job details of all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employees. Display each employee only once.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04900" y="2540000"/>
            <a:ext cx="8039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job_id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04900" y="28194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070100" y="28194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104900" y="3098800"/>
            <a:ext cx="8039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UNION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04900" y="3365500"/>
            <a:ext cx="8039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job_id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04900" y="36449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070100" y="3644900"/>
            <a:ext cx="1968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job_history;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143000" y="5283200"/>
            <a:ext cx="8001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2844800" y="520700"/>
            <a:ext cx="6299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UNION ALL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Operator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302000" y="1866900"/>
            <a:ext cx="495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5613400" y="1866900"/>
            <a:ext cx="495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219200" y="5499100"/>
            <a:ext cx="79248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  <a:tabLst>
                <a:tab pos="1028700" algn="l"/>
              </a:tabLst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UNION ALL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operator returns results from both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queries, including all duplications.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1981200" y="520700"/>
            <a:ext cx="7162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UNION ALL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Operator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4732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Display the current and previous departments of all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employees.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79500" y="2235200"/>
            <a:ext cx="8064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job_id, department_id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79500" y="25019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032000" y="25019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079500" y="2794000"/>
            <a:ext cx="8064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UNION ALL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79500" y="3060700"/>
            <a:ext cx="8064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job_id, department_id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79500" y="33274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032000" y="3327400"/>
            <a:ext cx="1765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job_history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079500" y="3606800"/>
            <a:ext cx="8064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ORDER BY  employee_id;</a:t>
            </a:r>
          </a:p>
          <a:p>
            <a:pPr>
              <a:lnSpc>
                <a:spcPts val="213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81100" y="4584700"/>
            <a:ext cx="7962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81100" y="5372100"/>
            <a:ext cx="7962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2781300" y="520700"/>
            <a:ext cx="6362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INTERSECT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Operator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302000" y="1866900"/>
            <a:ext cx="495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5613400" y="1866900"/>
            <a:ext cx="495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60500" y="5499100"/>
            <a:ext cx="76835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  <a:tabLst>
                <a:tab pos="1409700" algn="l"/>
              </a:tabLst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INTERSECT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operator returns rows that are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common to both queries.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1917700" y="520700"/>
            <a:ext cx="7226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INTERSECT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Operator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Display the employee IDs and job IDs of those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6300" y="21590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employees who currently have a job title that is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76300" y="25019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same as their job title when they were initially hired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76300" y="28194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(that is, they changed jobs but have now gone back to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doing their original job).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55700" y="3759200"/>
            <a:ext cx="7988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job_id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55700" y="40259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108200" y="40259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155700" y="4318000"/>
            <a:ext cx="7988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INTERSECT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55700" y="4584700"/>
            <a:ext cx="7988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job_id</a:t>
            </a:r>
          </a:p>
          <a:p>
            <a:pPr>
              <a:lnSpc>
                <a:spcPts val="210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55700" y="48514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108200" y="4851400"/>
            <a:ext cx="1968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job_history;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3213100" y="520700"/>
            <a:ext cx="5930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MINUS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Operator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302000" y="1866900"/>
            <a:ext cx="495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5613400" y="1866900"/>
            <a:ext cx="495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206500" y="5499100"/>
            <a:ext cx="79375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  <a:tabLst>
                <a:tab pos="622300" algn="l"/>
              </a:tabLst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MINUS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operator returns rows in the first query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that are not present in the second query.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3213100" y="520700"/>
            <a:ext cx="5930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MINUS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Operator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38200" y="1816100"/>
            <a:ext cx="8305800" cy="749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Display the employee IDs of those employees who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have not changed their jobs even once.</a:t>
            </a:r>
          </a:p>
          <a:p>
            <a:pPr>
              <a:lnSpc>
                <a:spcPts val="25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17600" y="2552700"/>
            <a:ext cx="8026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employee_id,job_id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17600" y="28321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070100" y="28321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117600" y="3111500"/>
            <a:ext cx="8026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MINUS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17600" y="3378200"/>
            <a:ext cx="8026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employee_id,job_id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17600" y="36576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070100" y="3657600"/>
            <a:ext cx="1968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job_history;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181100" y="4965700"/>
            <a:ext cx="7962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501900" y="546100"/>
            <a:ext cx="6642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Set Operator Guidelines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expressions in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lists must match in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84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number and data type.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781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Parentheses can be used to alter the sequence of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2921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execution.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2893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3289300"/>
            <a:ext cx="30734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ORDER BY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562100" y="37211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Can appear only at the very end of the statement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62100" y="4076700"/>
            <a:ext cx="7581900" cy="673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  <a:tabLst>
                <a:tab pos="330200" algn="l"/>
              </a:tabLst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Will accept the column name, aliases from the first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	SELECT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statement, or the positional notation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1422400" y="546100"/>
            <a:ext cx="7721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The Oracle Server and Set Operators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Duplicate rows are automatically eliminated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463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9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except in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UNION ALL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.</a:t>
            </a:r>
          </a:p>
          <a:p>
            <a:pPr>
              <a:lnSpc>
                <a:spcPts val="24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5654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Column names from the first query appear in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2895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result.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7900" y="33020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output is sorted in ascending order by default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35100" y="36195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9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except in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UNION ALL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.</a:t>
            </a:r>
          </a:p>
          <a:p>
            <a:pPr>
              <a:lnSpc>
                <a:spcPts val="24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1752600" y="520700"/>
            <a:ext cx="7391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Matching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Statements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38200" y="1447800"/>
            <a:ext cx="8305800" cy="787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UNION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operator, display the department ID,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location, and hire date for all employees.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66800" y="2311400"/>
            <a:ext cx="80772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952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department_id, TO_NUMBER(null)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location, hire_date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66800" y="28575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019300" y="28575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066800" y="3149600"/>
            <a:ext cx="8077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UNION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66800" y="3416300"/>
            <a:ext cx="8077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department_id, location_id,  TO_DATE(null)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66800" y="36830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019300" y="3683000"/>
            <a:ext cx="1968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838200" y="4940300"/>
            <a:ext cx="83058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952500" y="546100"/>
            <a:ext cx="81915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  <a:tabLst>
                <a:tab pos="29591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Oracle’s Relational Database Management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	System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489700" y="2260600"/>
            <a:ext cx="2654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Oracle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502400" y="2489200"/>
            <a:ext cx="2641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2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server</a:t>
            </a:r>
          </a:p>
          <a:p>
            <a:pPr>
              <a:lnSpc>
                <a:spcPts val="162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813300" y="5499100"/>
            <a:ext cx="2197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User tables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112000" y="5372100"/>
            <a:ext cx="19177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98711"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dictionary</a:t>
            </a:r>
          </a:p>
          <a:p>
            <a:pPr>
              <a:lnSpc>
                <a:spcPts val="21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1790700" y="495300"/>
            <a:ext cx="7353300" cy="1016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500"/>
              </a:lnSpc>
              <a:tabLst>
                <a:tab pos="20193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Matching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Statement: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	Example</a:t>
            </a:r>
          </a:p>
          <a:p>
            <a:pPr>
              <a:lnSpc>
                <a:spcPts val="35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38200" y="1803400"/>
            <a:ext cx="83058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UNION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operator, display the employee ID, job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ID, and salary of all employees.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2200" y="27940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job_id,salary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30734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044700" y="30734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092200" y="33528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UNION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2200" y="36195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job_id,0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92200" y="38862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044700" y="3886200"/>
            <a:ext cx="1968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job_history;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812800" y="5118100"/>
            <a:ext cx="83312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006600" y="546100"/>
            <a:ext cx="7137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Controlling the Order of Rows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600200"/>
            <a:ext cx="82677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Produce an English sentence using two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UNION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operators.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2500" y="24003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COLUMN a_dummy NOPRINT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2500" y="2679700"/>
            <a:ext cx="81915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'sing' AS "My dream", 3 a_dummy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dual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2500" y="32385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UNION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2500" y="3505200"/>
            <a:ext cx="81915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'I''d like to teach', 1 a_dummy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dual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2500" y="40640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UNION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2500" y="4330700"/>
            <a:ext cx="81915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'the world to', 2 a_dummy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dual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52500" y="48768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ORDER BY a_dummy;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3733800" y="546100"/>
            <a:ext cx="541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Summary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this lesson, you should have learned how to: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1971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197100"/>
            <a:ext cx="5041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UNION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to return all distinct rows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035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03500"/>
            <a:ext cx="5918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UNION ALL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to return all rows, including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47800" y="29718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duplicates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0600" y="3352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INTERSECT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to return all rows that are shared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47800" y="37084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by both queries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0600" y="4089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MINUS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to return all distinct rows that are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47800" y="44450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selected by the first query but not by the second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90600" y="48260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ORDER BY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only at the very end of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47800" y="51816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statement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794000" y="546100"/>
            <a:ext cx="635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Practice 7: Overview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this practice, you use the set operators to create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reports: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527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52700"/>
            <a:ext cx="3594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UNION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operator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9464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946400"/>
            <a:ext cx="4762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INTERSECTION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operator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352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352800"/>
            <a:ext cx="3594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MINUS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operator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3035300" y="2679700"/>
            <a:ext cx="6108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Manipulating Data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3644900" y="546100"/>
            <a:ext cx="549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Objectives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completing this lesson, you should be able to do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52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52700"/>
            <a:ext cx="66929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Describe each data manipulation language (DML)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882900"/>
            <a:ext cx="15113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statement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32893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3289300"/>
            <a:ext cx="3225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Insert rows into a table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36957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695700"/>
            <a:ext cx="3149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Update rows in a table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77900" y="40894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4089400"/>
            <a:ext cx="34163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Delete rows from a table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77900" y="4495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435100" y="4495800"/>
            <a:ext cx="29337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Control transactions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120900" y="546100"/>
            <a:ext cx="7023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Data Manipulation Language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 DML statement is executed when you: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62100" y="22225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Add new rows to a table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2100" y="25908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Modify existing rows in a table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2100" y="29591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Remove existing rows from a table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327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 </a:t>
            </a:r>
            <a:r>
              <a:rPr lang="en-CA" sz="2205" b="1" i="1" smtClean="0">
                <a:solidFill>
                  <a:srgbClr val="000000"/>
                </a:solidFill>
                <a:latin typeface="Arial Bold Italic"/>
                <a:cs typeface="Arial Bold Italic"/>
              </a:rPr>
              <a:t>transaction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consists of a collection of DML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35100" y="3657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statements that form a logical unit of work.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2057400" y="546100"/>
            <a:ext cx="7086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Adding a New Row to a Table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950200" y="1282700"/>
            <a:ext cx="1193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New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09600" y="1549400"/>
            <a:ext cx="55118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</a:p>
          <a:p>
            <a:pPr>
              <a:lnSpc>
                <a:spcPts val="229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950200" y="1536700"/>
            <a:ext cx="1079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row</a:t>
            </a:r>
          </a:p>
          <a:p>
            <a:pPr>
              <a:lnSpc>
                <a:spcPts val="174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89700" y="2095500"/>
            <a:ext cx="2540000" cy="596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  <a:tabLst>
                <a:tab pos="3810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Insert new row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	into the</a:t>
            </a:r>
          </a:p>
          <a:p>
            <a:pPr>
              <a:lnSpc>
                <a:spcPts val="172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235700" y="2552700"/>
            <a:ext cx="2794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 table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362200" y="546100"/>
            <a:ext cx="6781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Statement Syntax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Add new rows to a table by 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statement: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9800" y="2755900"/>
            <a:ext cx="6184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INTO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   table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[(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, column...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])]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39800" y="30353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VALUES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768600" y="3035300"/>
            <a:ext cx="3200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(value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, value...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]);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90600" y="36322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With this syntax, only one row is inserted at a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35100" y="39751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time.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844800" y="546100"/>
            <a:ext cx="6299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Inserting New Rows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Insert a new row containing values for each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column.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65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List values in the default order of the columns in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2895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table.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2766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Optionally, list the columns in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9800" y="37973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INTO departments(department_id,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39800" y="4076700"/>
            <a:ext cx="82042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957079"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department_name, manager_id, location_id)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VALUES (70, 'Public Relations', 100, 1700);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9800" y="46355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C0127"/>
                </a:solidFill>
                <a:latin typeface="Courier New Bold"/>
                <a:cs typeface="Courier New Bold"/>
              </a:rPr>
              <a:t>1 row created.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0600" y="5105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Enclose character and date values in single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35100" y="54483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quotation marks.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4" name="TextBox 2"/>
          <p:cNvSpPr txBox="1"/>
          <p:nvPr/>
        </p:nvSpPr>
        <p:spPr>
          <a:xfrm>
            <a:off x="3162300" y="546100"/>
            <a:ext cx="5981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SQL Statements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17700" y="1295400"/>
            <a:ext cx="7226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917700" y="1562100"/>
            <a:ext cx="7226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4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</a:p>
          <a:p>
            <a:pPr>
              <a:lnSpc>
                <a:spcPts val="174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17700" y="1778000"/>
            <a:ext cx="1460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</a:t>
            </a:r>
          </a:p>
          <a:p>
            <a:pPr>
              <a:lnSpc>
                <a:spcPts val="183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917700" y="2019300"/>
            <a:ext cx="1460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DELETE</a:t>
            </a:r>
          </a:p>
          <a:p>
            <a:pPr>
              <a:lnSpc>
                <a:spcPts val="183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17700" y="2247900"/>
            <a:ext cx="1460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MERGE</a:t>
            </a:r>
          </a:p>
          <a:p>
            <a:pPr>
              <a:lnSpc>
                <a:spcPts val="183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17700" y="2743200"/>
            <a:ext cx="1460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917700" y="3009900"/>
            <a:ext cx="1460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</a:t>
            </a:r>
          </a:p>
          <a:p>
            <a:pPr>
              <a:lnSpc>
                <a:spcPts val="178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17700" y="3238500"/>
            <a:ext cx="1460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</a:t>
            </a:r>
          </a:p>
          <a:p>
            <a:pPr>
              <a:lnSpc>
                <a:spcPts val="183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17700" y="3467100"/>
            <a:ext cx="1460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RENAME</a:t>
            </a:r>
          </a:p>
          <a:p>
            <a:pPr>
              <a:lnSpc>
                <a:spcPts val="183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17700" y="3695700"/>
            <a:ext cx="1460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TRUNCATE</a:t>
            </a:r>
          </a:p>
          <a:p>
            <a:pPr>
              <a:lnSpc>
                <a:spcPts val="184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17700" y="3937000"/>
            <a:ext cx="1460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COMMENT</a:t>
            </a:r>
          </a:p>
          <a:p>
            <a:pPr>
              <a:lnSpc>
                <a:spcPts val="183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917700" y="4381500"/>
            <a:ext cx="1460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GRANT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17700" y="4635500"/>
            <a:ext cx="1460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REVOKE</a:t>
            </a:r>
          </a:p>
          <a:p>
            <a:pPr>
              <a:lnSpc>
                <a:spcPts val="178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479800" y="1778000"/>
            <a:ext cx="5549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 manipulation language (DML)</a:t>
            </a:r>
          </a:p>
          <a:p>
            <a:pPr>
              <a:lnSpc>
                <a:spcPts val="194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479800" y="3302000"/>
            <a:ext cx="5549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 definition language (DDL)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479800" y="4445000"/>
            <a:ext cx="5549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 control language (DCL)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917700" y="5080000"/>
            <a:ext cx="7226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COMMIT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917700" y="5295900"/>
            <a:ext cx="1320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ROLLBACK</a:t>
            </a:r>
          </a:p>
          <a:p>
            <a:pPr>
              <a:lnSpc>
                <a:spcPts val="1805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3479800" y="5308600"/>
            <a:ext cx="2476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Transaction control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1917700" y="5562600"/>
            <a:ext cx="7226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5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SAVEPOINT</a:t>
            </a:r>
          </a:p>
          <a:p>
            <a:pPr>
              <a:lnSpc>
                <a:spcPts val="185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1854200" y="546100"/>
            <a:ext cx="7289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Inserting Rows with Null Values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Implicit method: Omit the column from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column list.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9800" y="2794000"/>
            <a:ext cx="5765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INTO   departments (department_id,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483100" y="3060700"/>
            <a:ext cx="2311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department_name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7073900" y="3060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39800" y="33401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VALUES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768600" y="3340100"/>
            <a:ext cx="2857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(30, 'Purchasing');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39800" y="36195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1 row created.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52500" y="4051300"/>
            <a:ext cx="8191500" cy="812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393700" algn="l"/>
              </a:tabLst>
            </a:pPr>
            <a:r>
              <a:rPr lang="en-CA" sz="27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Explicit method: Specify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NULL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keyword in the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VALUES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clause.</a:t>
            </a:r>
          </a:p>
          <a:p>
            <a:pPr>
              <a:lnSpc>
                <a:spcPts val="25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39800" y="49022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INTO   departments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39800" y="51689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VALUES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2768600" y="5168900"/>
            <a:ext cx="2438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(100, 'Finance',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5092700" y="51689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NULL,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5905500" y="51689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NULL);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939800" y="54610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1 row created.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489200" y="546100"/>
            <a:ext cx="6654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Inserting Special Values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38200" y="1803400"/>
            <a:ext cx="83058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SYSDATE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function records the current date and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time.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39800" y="26289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INTO employees (employee_id,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263900" y="2908300"/>
            <a:ext cx="5880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first_name, last_name,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263900" y="3187700"/>
            <a:ext cx="5880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email, phone_number,</a:t>
            </a:r>
          </a:p>
          <a:p>
            <a:pPr>
              <a:lnSpc>
                <a:spcPts val="208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263900" y="3454400"/>
            <a:ext cx="5880100" cy="901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5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hire_date, job_id, salary,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commission_pct, manager_id,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department_id)</a:t>
            </a:r>
          </a:p>
          <a:p>
            <a:pPr>
              <a:lnSpc>
                <a:spcPts val="215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9800" y="4292600"/>
            <a:ext cx="2133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VALUES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39800" y="5664200"/>
            <a:ext cx="2133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1 row created.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175000" y="4292600"/>
            <a:ext cx="5854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(113,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263900" y="4559300"/>
            <a:ext cx="5765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'Louis', 'Popp',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263900" y="4826000"/>
            <a:ext cx="57658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'LPOPP', '515.124.4567',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SYSDATE, 'AC_ACCOUNT', 6900,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NULL, 205, 100);</a:t>
            </a:r>
          </a:p>
          <a:p>
            <a:pPr>
              <a:lnSpc>
                <a:spcPts val="215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1993900" y="546100"/>
            <a:ext cx="7150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Inserting Specific Date Values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30480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Add a new employee.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39800" y="22606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INTO employees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39800" y="25273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VALUES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578100" y="2527300"/>
            <a:ext cx="927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(114,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717800" y="2806700"/>
            <a:ext cx="6426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'Den', 'Raphealy',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717800" y="3086100"/>
            <a:ext cx="6426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'DRAPHEAL', '515.127.4561',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17800" y="3352800"/>
            <a:ext cx="64262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TO_DATE('FEB 3, 1999', 'MON DD, YYYY'),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'AC_ACCOUNT', 11000, NULL, 100, 30);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9800" y="39116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1 row created.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0600" y="4394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4394200"/>
            <a:ext cx="29083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Verify your addition.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3111500" y="546100"/>
            <a:ext cx="6032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Creating a Script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&amp;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substitution in a SQL statement to prompt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47800" y="21844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for values.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65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&amp;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is a placeholder for the variable value.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39800" y="2946400"/>
            <a:ext cx="82042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INTO departments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86000" y="3238500"/>
            <a:ext cx="68580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(department_id, department_name, location_id)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9800" y="3543300"/>
            <a:ext cx="10160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VALUES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286000" y="3543300"/>
            <a:ext cx="22352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(&amp;department_id,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4356100" y="3543300"/>
            <a:ext cx="3949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'&amp;department_name',&amp;location);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39800" y="58166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1 row created.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3302000" y="546100"/>
            <a:ext cx="5842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Copying Rows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895600" y="977900"/>
            <a:ext cx="6248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from Another Table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90600" y="1816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1816100"/>
            <a:ext cx="6350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Write your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 with a subquery: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39800" y="2209800"/>
            <a:ext cx="7061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INTO sales_reps(id, name, salary, commission_pct)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181100" y="2451100"/>
            <a:ext cx="66929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last_name, salary, commission_pct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81100" y="2692400"/>
            <a:ext cx="711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032000" y="2692400"/>
            <a:ext cx="1320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181100" y="2933700"/>
            <a:ext cx="901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032000" y="2933700"/>
            <a:ext cx="27305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job_id LIKE '%REP%';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39800" y="3429000"/>
            <a:ext cx="2120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FF3300"/>
                </a:solidFill>
                <a:latin typeface="Courier New Bold"/>
                <a:cs typeface="Courier New Bold"/>
              </a:rPr>
              <a:t>4 rows created.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90600" y="3886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435100" y="3886200"/>
            <a:ext cx="4241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Do not 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VALUES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990600" y="42926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435100" y="4292600"/>
            <a:ext cx="6057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Match the number of columns in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435100" y="46609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clause to those in the subquery.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2413000" y="546100"/>
            <a:ext cx="6731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Changing Data in a Table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38200" y="1854200"/>
            <a:ext cx="8305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25500" y="4102100"/>
            <a:ext cx="8318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Update rows in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table: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362200" y="546100"/>
            <a:ext cx="6781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Statement Syntax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66802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Modify existing rows with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39800" y="22352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768600" y="22352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39800" y="2514600"/>
            <a:ext cx="673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768600" y="2514600"/>
            <a:ext cx="5448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 =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value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 [,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=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value, ...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39800" y="27940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768600" y="2794000"/>
            <a:ext cx="184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condition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90600" y="33020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3302000"/>
            <a:ext cx="66548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Update more than one row at a time (if required).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2374900" y="546100"/>
            <a:ext cx="676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Updating Rows in a Table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Specific row or rows are modified if you specify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463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9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clause:</a:t>
            </a:r>
          </a:p>
          <a:p>
            <a:pPr>
              <a:lnSpc>
                <a:spcPts val="24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9800" y="2578100"/>
            <a:ext cx="2451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 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39800" y="2857500"/>
            <a:ext cx="6604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892300" y="2857500"/>
            <a:ext cx="2705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= 70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39800" y="31242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892300" y="3124200"/>
            <a:ext cx="2717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 = 113;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39800" y="3403600"/>
            <a:ext cx="2247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1 row updated.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77900" y="39243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All rows in the table are modified if you omit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35100" y="42545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7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clause:</a:t>
            </a:r>
          </a:p>
          <a:p>
            <a:pPr>
              <a:lnSpc>
                <a:spcPts val="237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39800" y="46228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2133600" y="4622800"/>
            <a:ext cx="1358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copy_emp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939800" y="4902200"/>
            <a:ext cx="6604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2133600" y="4902200"/>
            <a:ext cx="29845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= 110;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939800" y="51816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22 rows updated.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7" name="TextBox 2"/>
          <p:cNvSpPr txBox="1"/>
          <p:nvPr/>
        </p:nvSpPr>
        <p:spPr>
          <a:xfrm>
            <a:off x="1130300" y="546100"/>
            <a:ext cx="8013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Updating Two Columns with a Subquery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38200" y="1816100"/>
            <a:ext cx="83058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Update employee 114’s job and salary to match that of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employee 205.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39800" y="2654300"/>
            <a:ext cx="1066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171700" y="26543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39800" y="2921000"/>
            <a:ext cx="749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171700" y="29210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job_id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263900" y="29210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=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530600" y="2921000"/>
            <a:ext cx="2311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 job_id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670300" y="3200400"/>
            <a:ext cx="7874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4762500" y="32004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670300" y="34671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4762500" y="3467100"/>
            <a:ext cx="2857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 = 205),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2171700" y="37465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salary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3263900" y="37465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=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530600" y="3746500"/>
            <a:ext cx="2311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 salary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3670300" y="4025900"/>
            <a:ext cx="7874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4762500" y="40259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3670300" y="42926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4762500" y="4292600"/>
            <a:ext cx="2717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 = 205)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939800" y="4572000"/>
            <a:ext cx="927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2171700" y="4572000"/>
            <a:ext cx="17526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3" name="TextBox 23"/>
          <p:cNvSpPr txBox="1"/>
          <p:nvPr/>
        </p:nvSpPr>
        <p:spPr>
          <a:xfrm>
            <a:off x="4216400" y="45720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=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4622800" y="45720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114;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5" name="TextBox 25"/>
          <p:cNvSpPr txBox="1"/>
          <p:nvPr/>
        </p:nvSpPr>
        <p:spPr>
          <a:xfrm>
            <a:off x="939800" y="48514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6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1 row updated.</a:t>
            </a:r>
          </a:p>
          <a:p>
            <a:pPr>
              <a:lnSpc>
                <a:spcPts val="20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667000" y="533400"/>
            <a:ext cx="6477000" cy="990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00"/>
              </a:lnSpc>
              <a:tabLst>
                <a:tab pos="4064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Updating Rows Based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	on Another Table</a:t>
            </a:r>
          </a:p>
          <a:p>
            <a:pPr>
              <a:lnSpc>
                <a:spcPts val="34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38200" y="1841500"/>
            <a:ext cx="8305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subqueries in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statements to update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38200" y="2159000"/>
            <a:ext cx="8305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5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rows in a table based on values from another table:</a:t>
            </a:r>
          </a:p>
          <a:p>
            <a:pPr>
              <a:lnSpc>
                <a:spcPts val="225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9800" y="2667000"/>
            <a:ext cx="3441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10922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	copy_emp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39800" y="2946400"/>
            <a:ext cx="3441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1092200" algn="l"/>
                <a:tab pos="31369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SET	department_id	=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39800" y="3771900"/>
            <a:ext cx="3441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1092200" algn="l"/>
                <a:tab pos="31369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	job_id	=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9800" y="4597400"/>
            <a:ext cx="3441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1 row updated.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483100" y="2933700"/>
            <a:ext cx="45466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department_id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FROMemployees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483100" y="3492500"/>
            <a:ext cx="45466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135719"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employee_id = 100)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job_id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622800" y="4038600"/>
            <a:ext cx="44069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6858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	employees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employee_id = 200);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2298700" y="546100"/>
            <a:ext cx="6845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Tables Used in the Course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44600" y="1549400"/>
            <a:ext cx="7899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032000" y="6057900"/>
            <a:ext cx="184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6159500" y="60452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JOB_GRADES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2006600" y="546100"/>
            <a:ext cx="7137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Removing a Row from a Table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50900" y="1828800"/>
            <a:ext cx="8293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25500" y="3898900"/>
            <a:ext cx="8318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Delete a row from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table: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2997200" y="546100"/>
            <a:ext cx="6146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DELETE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Statement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You can remove existing rows from a table by using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DELETE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statement:</a:t>
            </a:r>
          </a:p>
          <a:p>
            <a:pPr>
              <a:lnSpc>
                <a:spcPts val="25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39800" y="27940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DELETE [FROM]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   table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9800" y="30480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035300" y="3048000"/>
            <a:ext cx="184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condition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209800" y="546100"/>
            <a:ext cx="6934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Deleting Rows from a Table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Specific rows are deleted if you specify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clause: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79500" y="2692400"/>
            <a:ext cx="8064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DELETE FROM departments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2959100"/>
            <a:ext cx="8064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 department_name = 'Finance';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39800" y="32385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1 row deleted.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0600" y="38989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All rows in the table are deleted if you omit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35100" y="42291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9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clause:</a:t>
            </a:r>
          </a:p>
          <a:p>
            <a:pPr>
              <a:lnSpc>
                <a:spcPts val="24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9800" y="47498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DELETE FROM  copy_emp;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9800" y="50419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22 rows deleted.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730500" y="546100"/>
            <a:ext cx="64135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Deleting Rows Based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on Another Table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25500" y="1803400"/>
            <a:ext cx="83185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subqueries in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DELETE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statements to remove rows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from a table based on values from another table: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39800" y="26543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DELETE FROM employees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9800" y="29210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 department_id =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124200" y="3200400"/>
            <a:ext cx="6019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department_id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263900" y="3467100"/>
            <a:ext cx="800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4216400" y="3467100"/>
            <a:ext cx="1765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263900" y="37465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4216400" y="3746500"/>
            <a:ext cx="229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department_name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4216400" y="4025900"/>
            <a:ext cx="4927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LIKE '%Public%');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39800" y="43053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1 row deleted.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781300" y="546100"/>
            <a:ext cx="6362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TRUNCATE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Statement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Removes all rows from a table, leaving the table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empty and the table structure intact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65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Is a data definition language (DDL) statement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2882900"/>
            <a:ext cx="77089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rather than a DML statement; cannot easily be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undone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6195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3619500"/>
            <a:ext cx="12065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Syntax: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27100" y="4165600"/>
            <a:ext cx="8216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TRUNCATE TABLE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table_name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0600" y="48260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4826000"/>
            <a:ext cx="1435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Example: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39800" y="54229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TRUNCATE TABLE copy_emp;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965200" y="546100"/>
            <a:ext cx="8178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a Subquery in an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Statement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39800" y="18669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INTO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032000" y="2146300"/>
            <a:ext cx="7112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employee_id, last_name,</a:t>
            </a:r>
          </a:p>
          <a:p>
            <a:pPr>
              <a:lnSpc>
                <a:spcPts val="210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124200" y="2413000"/>
            <a:ext cx="60198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email, hire_date, job_id, salary,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71700" y="2959100"/>
            <a:ext cx="800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124200" y="29591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171700" y="3238500"/>
            <a:ext cx="927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124200" y="3238500"/>
            <a:ext cx="2844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= 50)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39800" y="35179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VALUES (99999, 'Taylor', 'DTAYLOR',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32000" y="3784600"/>
            <a:ext cx="71120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TO_DATE('07-JUN-99', 'DD-MON-RR'),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'ST_CLERK', 5000, 50);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39800" y="46228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0000"/>
                </a:solidFill>
                <a:latin typeface="Courier New Bold"/>
                <a:cs typeface="Courier New Bold"/>
              </a:rPr>
              <a:t>1 row created.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965200" y="546100"/>
            <a:ext cx="8178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a Subquery in an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Statement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Verify the results: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39800" y="2387600"/>
            <a:ext cx="82042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952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last_name, email, hire_date,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job_id, salary, department_id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9800" y="29337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892300" y="29337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39800" y="32131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892300" y="3213100"/>
            <a:ext cx="2933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= 50;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590800" y="546100"/>
            <a:ext cx="6553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Database Transactions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 database transaction consists of one of the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52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52700"/>
            <a:ext cx="63754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DML statements that constitute one consistent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882900"/>
            <a:ext cx="26543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change to the data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32893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3289300"/>
            <a:ext cx="27813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One DDL statement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3695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695700"/>
            <a:ext cx="59690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One data control language (DCL) statement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590800" y="546100"/>
            <a:ext cx="6553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Database Transactions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Begin when the first DML SQL statement is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executed.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65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End with one of the following events: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2100" y="29464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A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COMMIT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or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ROLLBACK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statement is issued.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62100" y="3314700"/>
            <a:ext cx="75819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342900" algn="l"/>
              </a:tabLst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A DDL or DCL statement executes (automatic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	commit).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2100" y="39878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The user exits </a:t>
            </a:r>
            <a:r>
              <a:rPr lang="en-CA" sz="2014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SQL*Plus.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62100" y="43561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The system crashes.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311400" y="520700"/>
            <a:ext cx="6832600" cy="990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310918">
              <a:lnSpc>
                <a:spcPts val="340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Advantages of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COMMIT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and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ROLLBACK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Statements</a:t>
            </a:r>
          </a:p>
          <a:p>
            <a:pPr>
              <a:lnSpc>
                <a:spcPts val="34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38200" y="1828800"/>
            <a:ext cx="8305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With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COMMIT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and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ROLLBACK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statements, you can: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2500" y="2235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09700" y="2235200"/>
            <a:ext cx="3479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Ensure data consistency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52500" y="26416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09700" y="2641600"/>
            <a:ext cx="62738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Preview data changes before making changes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09700" y="2984500"/>
            <a:ext cx="77343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permanent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2500" y="3390900"/>
            <a:ext cx="8191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Group logically related operations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3733800" y="546100"/>
            <a:ext cx="541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Summary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Oracle Database 10</a:t>
            </a:r>
            <a:r>
              <a:rPr lang="en-CA" sz="2205" b="1" i="1" smtClean="0">
                <a:solidFill>
                  <a:srgbClr val="000000"/>
                </a:solidFill>
                <a:latin typeface="Arial Bold Italic"/>
                <a:cs typeface="Arial Bold Italic"/>
              </a:rPr>
              <a:t>g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is the database for grid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47800" y="21590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computing.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65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database is based on the object relational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47800" y="28956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database management system.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3020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Relational databases are composed of relations,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47800" y="3619500"/>
            <a:ext cx="76962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managed by relational operations, and governed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by data integrity constraints.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0600" y="436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With the Oracle server, you can store and manage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47800" y="4699000"/>
            <a:ext cx="76962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information by using the SQL language and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PL/SQL engine.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438400" y="546100"/>
            <a:ext cx="6705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Controlling Transactions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09600" y="1384300"/>
            <a:ext cx="23622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  <a:tabLst>
                <a:tab pos="850900" algn="l"/>
              </a:tabLst>
            </a:pPr>
            <a:r>
              <a:rPr lang="en-CA" sz="1606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Time</a:t>
            </a:r>
            <a:r>
              <a:rPr lang="en-CA" sz="1720" b="1" i="1" spc="-10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	COMMIT</a:t>
            </a:r>
          </a:p>
          <a:p>
            <a:pPr>
              <a:lnSpc>
                <a:spcPts val="189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47800" y="1854200"/>
            <a:ext cx="1524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Arial Bold"/>
                <a:cs typeface="Arial Bold"/>
              </a:rPr>
              <a:t>Transaction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0200" y="2476500"/>
            <a:ext cx="1371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DELETE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47800" y="2832100"/>
            <a:ext cx="1524000" cy="876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900"/>
              </a:lnSpc>
              <a:tabLst>
                <a:tab pos="152400" algn="l"/>
              </a:tabLst>
            </a:pPr>
            <a:r>
              <a:rPr lang="en-CA" sz="1720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SAVEPOINT A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720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	INSERT</a:t>
            </a:r>
          </a:p>
          <a:p>
            <a:pPr>
              <a:lnSpc>
                <a:spcPts val="391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00200" y="4559300"/>
            <a:ext cx="1371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UPDATE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47800" y="4889500"/>
            <a:ext cx="1524000" cy="863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800"/>
              </a:lnSpc>
              <a:tabLst>
                <a:tab pos="152400" algn="l"/>
              </a:tabLst>
            </a:pPr>
            <a:r>
              <a:rPr lang="en-CA" sz="1720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SAVEPOINT B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720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	INSERT</a:t>
            </a:r>
          </a:p>
          <a:p>
            <a:pPr>
              <a:lnSpc>
                <a:spcPts val="38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86100" y="5689600"/>
            <a:ext cx="59436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341368">
              <a:lnSpc>
                <a:spcPts val="2200"/>
              </a:lnSpc>
              <a:tabLst>
                <a:tab pos="2489200" algn="l"/>
                <a:tab pos="4292600" algn="l"/>
              </a:tabLst>
            </a:pPr>
            <a:r>
              <a:rPr lang="en-CA" sz="1720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ROLLBACK	ROLLBACK	ROLLBACK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720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to SAVEPOINT B  to SAVEPOINT A</a:t>
            </a:r>
          </a:p>
          <a:p>
            <a:pPr>
              <a:lnSpc>
                <a:spcPts val="21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1663700" y="546100"/>
            <a:ext cx="7480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Rolling Back Changes to a Marker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Create a marker in a current transaction by using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463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9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SAVEPOINT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statement.</a:t>
            </a:r>
          </a:p>
          <a:p>
            <a:pPr>
              <a:lnSpc>
                <a:spcPts val="24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400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Roll back to that marker by 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ROLLBACK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28829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TO SAVEPOINT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39800" y="34290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UPDATE...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9800" y="36957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SAVEPOINT update_done;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39800" y="39751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Savepoint created.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9800" y="42545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INSERT...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9800" y="45212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ROLLBACK TO update_done;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39800" y="48006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Rollback complete.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1854200" y="546100"/>
            <a:ext cx="7289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Implicit Transaction Processing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An automatic commit occurs under the following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circumstances: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2100" y="25527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DDL statement is issued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2100" y="29210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DCL statement is issued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62100" y="3302000"/>
            <a:ext cx="7581900" cy="673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330200" algn="l"/>
              </a:tabLst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Normal exit from </a:t>
            </a:r>
            <a:r>
              <a:rPr lang="en-CA" sz="2014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SQL*Plus, without explicitly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	issuing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COMMIT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or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ROLLBACK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statements</a:t>
            </a:r>
          </a:p>
          <a:p>
            <a:pPr>
              <a:lnSpc>
                <a:spcPts val="22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0600" y="3962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An automatic rollback occurs under an abnormal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35100" y="4292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termination of </a:t>
            </a:r>
            <a:r>
              <a:rPr lang="en-CA" sz="2205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SQL*Plus or a system failure.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3136900" y="546100"/>
            <a:ext cx="6007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State of the Data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159000" y="965200"/>
            <a:ext cx="6985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7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Before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COMMIT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or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ROLLBACK</a:t>
            </a:r>
          </a:p>
          <a:p>
            <a:pPr>
              <a:lnSpc>
                <a:spcPts val="307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90600" y="1816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1816100"/>
            <a:ext cx="6616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previous state of the data can be recovered.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90600" y="2209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209800"/>
            <a:ext cx="6883400" cy="304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current user can review the results of the DML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565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8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operations by 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statement.</a:t>
            </a:r>
          </a:p>
          <a:p>
            <a:pPr>
              <a:lnSpc>
                <a:spcPts val="238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0600" y="2971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Other users </a:t>
            </a:r>
            <a:r>
              <a:rPr lang="en-CA" sz="2205" b="1" i="1" smtClean="0">
                <a:solidFill>
                  <a:srgbClr val="000000"/>
                </a:solidFill>
                <a:latin typeface="Arial Bold Italic"/>
                <a:cs typeface="Arial Bold Italic"/>
              </a:rPr>
              <a:t>cannot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view the results of the DML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35100" y="3302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statements by the current user.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0600" y="3708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affected rows are </a:t>
            </a:r>
            <a:r>
              <a:rPr lang="en-CA" sz="2205" b="1" i="1" smtClean="0">
                <a:solidFill>
                  <a:srgbClr val="000000"/>
                </a:solidFill>
                <a:latin typeface="Arial Bold Italic"/>
                <a:cs typeface="Arial Bold Italic"/>
              </a:rPr>
              <a:t>locked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; other users cannot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35100" y="4038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change the data in the affected rows.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1981200" y="546100"/>
            <a:ext cx="7162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State of the Data After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COMMIT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Data changes are made permanent in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database.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52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552700"/>
            <a:ext cx="6858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previous state of the data is permanently lost.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90600" y="2959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959100"/>
            <a:ext cx="4178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All users can view the results.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90600" y="3352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352800"/>
            <a:ext cx="64008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Locks on the affected rows are released; those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708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rows are available for other users to manipulate.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0600" y="41021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All savepoints are erased.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3124200" y="546100"/>
            <a:ext cx="6019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Committing Data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2705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Make the changes: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14400" y="2247900"/>
            <a:ext cx="8229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DELETE FROM employees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4400" y="2514600"/>
            <a:ext cx="8229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 employee_id = 99999;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0" y="2794000"/>
            <a:ext cx="8229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0000"/>
                </a:solidFill>
                <a:latin typeface="Courier New Bold"/>
                <a:cs typeface="Courier New Bold"/>
              </a:rPr>
              <a:t>1 row deleted.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4400" y="3352800"/>
            <a:ext cx="8229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INTO departments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4400" y="3619500"/>
            <a:ext cx="8229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VALUES (290, 'Corporate Tax', NULL, 1700);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4400" y="3898900"/>
            <a:ext cx="8229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0000"/>
                </a:solidFill>
                <a:latin typeface="Courier New Bold"/>
                <a:cs typeface="Courier New Bold"/>
              </a:rPr>
              <a:t>1 row created.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0600" y="4368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4368800"/>
            <a:ext cx="30353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Commit the changes: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39800" y="48768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COMMIT;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39800" y="51435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0000"/>
                </a:solidFill>
                <a:latin typeface="Courier New Bold"/>
                <a:cs typeface="Courier New Bold"/>
              </a:rPr>
              <a:t>Commit complete.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1765300" y="546100"/>
            <a:ext cx="7378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State of the Data After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ROLLBACK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38200" y="1803400"/>
            <a:ext cx="83058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Discard all pending changes by 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ROLLBACK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statement: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39800" y="25654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397000" y="2565400"/>
            <a:ext cx="36703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Data changes are undone.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39800" y="2971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397000" y="2971800"/>
            <a:ext cx="51816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Previous state of the data is restored.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39800" y="3378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397000" y="3378200"/>
            <a:ext cx="55880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Locks on the affected rows are released.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39800" y="38354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DELETE FROM copy_emp;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9800" y="41148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22 rows deleted.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39800" y="4381500"/>
            <a:ext cx="1346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ROLLBACK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171700" y="4381500"/>
            <a:ext cx="3810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39800" y="46609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Rollback complete.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1765300" y="546100"/>
            <a:ext cx="7378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State of the Data After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ROLLBACK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39800" y="18669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DELETE FROM test;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39800" y="21463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25,000 rows deleted.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9800" y="26924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ROLLBACK;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39800" y="29718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Rollback complete.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39800" y="35179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DELETE FROM test WHERE  id = 100;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9800" y="37973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1 row deleted.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39800" y="4330700"/>
            <a:ext cx="82042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21844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* FROM	test WHERE  id = 100;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No rows selected.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9800" y="51689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COMMIT;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9800" y="54356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Commit complete.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374900" y="546100"/>
            <a:ext cx="676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Statement-Level Rollback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If a single DML statement fails during execution,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only that statement is rolled back.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52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552700"/>
            <a:ext cx="56007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Oracle server implements an implicit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882900"/>
            <a:ext cx="1562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savepoint.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90600" y="32893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289300"/>
            <a:ext cx="4267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All other changes are retained.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90600" y="3695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695700"/>
            <a:ext cx="66548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user should terminate transactions explicitly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4038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75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by executing a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COMMIT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or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ROLLBACK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statement.</a:t>
            </a:r>
          </a:p>
          <a:p>
            <a:pPr>
              <a:lnSpc>
                <a:spcPts val="2375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997200" y="546100"/>
            <a:ext cx="6146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Read Consistency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Read consistency guarantees a consistent view of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data at all times.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65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Changes made by one user do not conflict with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2895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changes made by another user.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3020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Read consistency ensures that on the same data: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2100" y="36957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Readers do not wait for writers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62100" y="40640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Writers do not wait for readers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2717800" y="2679700"/>
            <a:ext cx="6426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Retrieving Data Using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197100" y="3111500"/>
            <a:ext cx="69469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35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the SQL </a:t>
            </a:r>
            <a:r>
              <a:rPr lang="en-CA" sz="3214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Statement</a:t>
            </a:r>
          </a:p>
          <a:p>
            <a:pPr>
              <a:lnSpc>
                <a:spcPts val="3335"/>
              </a:lnSpc>
            </a:pPr>
            <a:endParaRPr lang="en-CA" sz="289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5" name="TextBox 2"/>
          <p:cNvSpPr txBox="1"/>
          <p:nvPr/>
        </p:nvSpPr>
        <p:spPr>
          <a:xfrm>
            <a:off x="1409700" y="546100"/>
            <a:ext cx="7734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Implementation of Read Consistency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33400" y="1854200"/>
            <a:ext cx="8610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User A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76400" y="2311400"/>
            <a:ext cx="21717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 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7340600" y="2260600"/>
            <a:ext cx="7366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676400" y="2552700"/>
            <a:ext cx="584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SET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527300" y="2552700"/>
            <a:ext cx="18161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salary = 7000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7340600" y="2527300"/>
            <a:ext cx="1066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blocks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676400" y="2794000"/>
            <a:ext cx="8890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527300" y="2794000"/>
            <a:ext cx="27305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last_name = 'Grant';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7340600" y="3289300"/>
            <a:ext cx="838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Undo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7340600" y="3556000"/>
            <a:ext cx="1397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segments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7340600" y="4203700"/>
            <a:ext cx="1155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Changed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651000" y="4470400"/>
            <a:ext cx="55880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51000" y="4711700"/>
            <a:ext cx="55880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  <a:tabLst>
                <a:tab pos="27559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userA.employees;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	Read-</a:t>
            </a:r>
          </a:p>
          <a:p>
            <a:pPr>
              <a:lnSpc>
                <a:spcPts val="189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419600" y="4953000"/>
            <a:ext cx="281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consistent</a:t>
            </a:r>
          </a:p>
          <a:p>
            <a:pPr>
              <a:lnSpc>
                <a:spcPts val="193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419600" y="5207000"/>
            <a:ext cx="281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image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33400" y="5702300"/>
            <a:ext cx="67056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User B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340600" y="4445000"/>
            <a:ext cx="16891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and</a:t>
            </a:r>
          </a:p>
          <a:p>
            <a:pPr>
              <a:lnSpc>
                <a:spcPts val="171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340600" y="4660900"/>
            <a:ext cx="16891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606" b="1" smtClean="0">
                <a:solidFill>
                  <a:srgbClr val="FC0127"/>
                </a:solidFill>
                <a:latin typeface="Arial Bold"/>
                <a:cs typeface="Arial Bold"/>
              </a:rPr>
              <a:t>unchanged</a:t>
            </a:r>
          </a:p>
          <a:p>
            <a:pPr>
              <a:lnSpc>
                <a:spcPts val="172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340600" y="4889500"/>
            <a:ext cx="16891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606" b="1" smtClean="0">
                <a:solidFill>
                  <a:srgbClr val="FC0127"/>
                </a:solidFill>
                <a:latin typeface="Arial Bold"/>
                <a:cs typeface="Arial Bold"/>
              </a:rPr>
              <a:t>data</a:t>
            </a:r>
          </a:p>
          <a:p>
            <a:pPr>
              <a:lnSpc>
                <a:spcPts val="173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366000" y="5156200"/>
            <a:ext cx="16637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Before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366000" y="5384800"/>
            <a:ext cx="16637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change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(“old” data)</a:t>
            </a:r>
          </a:p>
          <a:p>
            <a:pPr>
              <a:lnSpc>
                <a:spcPts val="191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3733800" y="546100"/>
            <a:ext cx="541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Summary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25500" y="1816100"/>
            <a:ext cx="83185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this lesson, you should have learned how to use the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following statements: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27100" y="2616200"/>
            <a:ext cx="1308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Function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971800" y="2616200"/>
            <a:ext cx="160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Description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27100" y="29845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971800" y="3009900"/>
            <a:ext cx="3365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Adds a new row to the table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27100" y="33782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971800" y="3403600"/>
            <a:ext cx="4064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Modifies existing rows in the table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27100" y="37719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DELETE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971800" y="3784600"/>
            <a:ext cx="4457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Removes existing rows from the table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27100" y="41656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COMMIT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971800" y="4178300"/>
            <a:ext cx="4521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Makes all pending changes permanent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27100" y="45593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SAVEPOINT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2971800" y="4572000"/>
            <a:ext cx="5054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Is used to roll back to the savepoint marker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927100" y="4940300"/>
            <a:ext cx="1435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ROLLBACK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2971800" y="4965700"/>
            <a:ext cx="410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Discards all pending data changes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794000" y="546100"/>
            <a:ext cx="635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Practice 8: Overview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This practice covers the following topics: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4076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Inserting rows into the tables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16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16200"/>
            <a:ext cx="5410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Updating and deleting rows in the table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0226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022600"/>
            <a:ext cx="34290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Controlling transactions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2641600" y="2679700"/>
            <a:ext cx="6502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DDL Statements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95500" y="3111500"/>
            <a:ext cx="7048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to Create and Manage Tables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3644900" y="546100"/>
            <a:ext cx="549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Objectives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completing this lesson, you should be able to do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52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52700"/>
            <a:ext cx="51943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Categorize the main database objects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959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959100"/>
            <a:ext cx="3670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Review the table structure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352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352800"/>
            <a:ext cx="6667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List the data types that are available for columns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77900" y="37592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759200"/>
            <a:ext cx="2984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Create a simple table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77900" y="41529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4152900"/>
            <a:ext cx="63373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Understand how constraints are created at the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435100" y="45085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time of table creation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77900" y="49022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Describe how schema objects work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3048000" y="546100"/>
            <a:ext cx="6096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Database Objects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22400" y="2019300"/>
            <a:ext cx="1041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Object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111500" y="2019300"/>
            <a:ext cx="160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Description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22400" y="2438400"/>
            <a:ext cx="939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Table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111500" y="2438400"/>
            <a:ext cx="4762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Basic unit of storage; composed of rows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22400" y="2806700"/>
            <a:ext cx="863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View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111500" y="2806700"/>
            <a:ext cx="48006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Logically represents subsets of data 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111500" y="3086100"/>
            <a:ext cx="2374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one or more tables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22400" y="3492500"/>
            <a:ext cx="1409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Sequence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111500" y="3492500"/>
            <a:ext cx="3175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Generates numeric values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22400" y="3873500"/>
            <a:ext cx="939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Index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111500" y="3873500"/>
            <a:ext cx="40640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Improves the performance of some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111500" y="4152900"/>
            <a:ext cx="6032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queries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22400" y="4546600"/>
            <a:ext cx="1358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Synonym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111500" y="4546600"/>
            <a:ext cx="410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Gives alternative names to objects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3352800" y="546100"/>
            <a:ext cx="5791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Naming Rules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Table names and column names: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3302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Must begin with a letter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16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16200"/>
            <a:ext cx="4102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Must be 1-30 characters long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0226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022600"/>
            <a:ext cx="5905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Must contain only A-Z, a-z, 0-9, _, $, and #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77900" y="34163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416300"/>
            <a:ext cx="62865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Must not duplicate the name of another object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37719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owned by the same user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77900" y="41656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Must not be an Oracle server reserved word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349500" y="520700"/>
            <a:ext cx="6794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TABLE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Statement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22606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You must have: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562100" y="22098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CREATE TABLE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privilege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2100" y="25908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A storage area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7900" y="30353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TABLE [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schema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.]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36800" y="3314700"/>
            <a:ext cx="6807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 datatype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 [DEFAULT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 expr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][, ...]);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0600" y="37084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708400"/>
            <a:ext cx="1841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You specify: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562100" y="41275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Table name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62100" y="44831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Column name, column data type, and column size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1574800" y="546100"/>
            <a:ext cx="7569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Referencing Another User’s Tables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Tables belonging to other users are not in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user’s schema.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52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552700"/>
            <a:ext cx="64770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You should use the owner’s name as a prefix to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882900"/>
            <a:ext cx="19050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those tables.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628900" y="5334000"/>
            <a:ext cx="8890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USERA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5842000" y="5334000"/>
            <a:ext cx="8890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USERB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651000" y="5689600"/>
            <a:ext cx="1193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*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4864100" y="5689600"/>
            <a:ext cx="1193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*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651000" y="5930900"/>
            <a:ext cx="28448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userB.employees;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4864100" y="5930900"/>
            <a:ext cx="28448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userA.employees;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3175000" y="520700"/>
            <a:ext cx="5969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DEFAULT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Option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Specify a default value for a column during an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insert.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200" y="2705100"/>
            <a:ext cx="817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... hire_date DATE DEFAULT SYSDATE, ...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0600" y="31623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Literal values, expressions, or SQL functions are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35100" y="35052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legal values.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0600" y="3835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Another column’s name or a pseudocolumn are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35100" y="41783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illegal values.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0600" y="45085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default data type must match the column data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35100" y="48387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type.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77900" y="52070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TABLE hire_dates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070100" y="5486400"/>
            <a:ext cx="673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(id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835400" y="5486400"/>
            <a:ext cx="16256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NUMBER(8),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2209800" y="5765800"/>
            <a:ext cx="693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hire_date DATE DEFAULT SYSDATE);</a:t>
            </a:r>
          </a:p>
          <a:p>
            <a:pPr>
              <a:lnSpc>
                <a:spcPts val="210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77900" y="60452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Table created.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3644900" y="546100"/>
            <a:ext cx="549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Objectives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completing this lesson, you should be able to do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273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27300"/>
            <a:ext cx="642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List the capabilities of SQL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933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933700"/>
            <a:ext cx="47879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Execute a basic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352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352800"/>
            <a:ext cx="57658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Differentiate between SQL statements and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6957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SQL*Plus commands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3200400" y="546100"/>
            <a:ext cx="5943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Creating Tables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667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23495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Create the table.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77900" y="2184400"/>
            <a:ext cx="2578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TABLE dept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070100" y="2463800"/>
            <a:ext cx="1219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(deptno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835400" y="2463800"/>
            <a:ext cx="16256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NUMBER(2),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209800" y="2743200"/>
            <a:ext cx="927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dname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835400" y="2743200"/>
            <a:ext cx="20193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VARCHAR2(14),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209800" y="3009900"/>
            <a:ext cx="673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loc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835400" y="3009900"/>
            <a:ext cx="20320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VARCHAR2(13),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2209800" y="3289300"/>
            <a:ext cx="693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4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create_date DATE DEFAULT SYSDATE);</a:t>
            </a:r>
          </a:p>
          <a:p>
            <a:pPr>
              <a:lnSpc>
                <a:spcPts val="214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77900" y="35687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Table created.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90600" y="3975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435100" y="3975100"/>
            <a:ext cx="32512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Confirm table creation.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977900" y="44450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DESCRIBE dept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8" name="TextBox 2"/>
          <p:cNvSpPr txBox="1"/>
          <p:nvPr/>
        </p:nvSpPr>
        <p:spPr>
          <a:xfrm>
            <a:off x="3594100" y="584200"/>
            <a:ext cx="5549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Data Types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16000" y="1562100"/>
            <a:ext cx="12573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Data Type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2921000" y="1562100"/>
            <a:ext cx="13970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Description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016000" y="1879600"/>
            <a:ext cx="1993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VARCHAR2(</a:t>
            </a:r>
            <a:r>
              <a:rPr lang="en-CA" sz="1606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size</a:t>
            </a: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)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921000" y="1892300"/>
            <a:ext cx="3200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Variable-length character data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016000" y="2260600"/>
            <a:ext cx="15113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CHAR(</a:t>
            </a:r>
            <a:r>
              <a:rPr lang="en-CA" sz="1606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size</a:t>
            </a: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)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921000" y="2273300"/>
            <a:ext cx="2933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Fixed-length character data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016000" y="2641600"/>
            <a:ext cx="16256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NUMBER(</a:t>
            </a:r>
            <a:r>
              <a:rPr lang="en-CA" sz="1606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p</a:t>
            </a: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,</a:t>
            </a:r>
            <a:r>
              <a:rPr lang="en-CA" sz="1606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s)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921000" y="2667000"/>
            <a:ext cx="3073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Variable-length numeric data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016000" y="3022600"/>
            <a:ext cx="774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DATE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2921000" y="3048000"/>
            <a:ext cx="2311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Date and time values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016000" y="3403600"/>
            <a:ext cx="774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LONG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2921000" y="3429000"/>
            <a:ext cx="44196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Variable-length character data (up to 2 GB)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016000" y="3784600"/>
            <a:ext cx="774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CLOB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2921000" y="3810000"/>
            <a:ext cx="2933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Character data (up to 4 GB)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016000" y="4178300"/>
            <a:ext cx="16891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RAW and LONG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2921000" y="4191000"/>
            <a:ext cx="18415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Raw binary data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016000" y="4419600"/>
            <a:ext cx="647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RAW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1016000" y="4749800"/>
            <a:ext cx="774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BLOB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2921000" y="4775200"/>
            <a:ext cx="26162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Binary data (up to 4 GB)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1016000" y="5118100"/>
            <a:ext cx="8890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BFILE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3" name="TextBox 23"/>
          <p:cNvSpPr txBox="1"/>
          <p:nvPr/>
        </p:nvSpPr>
        <p:spPr>
          <a:xfrm>
            <a:off x="2921000" y="5143500"/>
            <a:ext cx="50165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Binary data stored in an external file (up to 4 GB)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1016000" y="5511800"/>
            <a:ext cx="8890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ROWID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5" name="TextBox 25"/>
          <p:cNvSpPr txBox="1"/>
          <p:nvPr/>
        </p:nvSpPr>
        <p:spPr>
          <a:xfrm>
            <a:off x="2921000" y="5524500"/>
            <a:ext cx="5105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A base-64 number system representing the unique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6" name="TextBox 26"/>
          <p:cNvSpPr txBox="1"/>
          <p:nvPr/>
        </p:nvSpPr>
        <p:spPr>
          <a:xfrm>
            <a:off x="2921000" y="5778500"/>
            <a:ext cx="62230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address of a row in its table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2794000" y="546100"/>
            <a:ext cx="635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Datetime Data Types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You can use several datetime data types: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17600" y="2438400"/>
            <a:ext cx="1435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 Type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4356100" y="2438400"/>
            <a:ext cx="160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Description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117600" y="28194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784600" y="2844800"/>
            <a:ext cx="3441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Date with fractional seconds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17600" y="3200400"/>
            <a:ext cx="24130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INTERVAL YEAR TO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784600" y="3213100"/>
            <a:ext cx="3441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Stored as an interval of years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117600" y="34544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4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MONTH</a:t>
            </a:r>
          </a:p>
          <a:p>
            <a:pPr>
              <a:lnSpc>
                <a:spcPts val="2045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784600" y="3479800"/>
            <a:ext cx="16256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and months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117600" y="3810000"/>
            <a:ext cx="22860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INTERVAL DAY TO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784600" y="3822700"/>
            <a:ext cx="41910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Stored as an interval of days, hours,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117600" y="40640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5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SECOND</a:t>
            </a:r>
          </a:p>
          <a:p>
            <a:pPr>
              <a:lnSpc>
                <a:spcPts val="205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3784600" y="4089400"/>
            <a:ext cx="2743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minutes, and seconds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794000" y="546100"/>
            <a:ext cx="635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Datetime Data Types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data type is an extension of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463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DATE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data type.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5400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It stores the year, month, and day of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DATE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data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2882900"/>
            <a:ext cx="77089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type plus hour, minute, and second values as well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as the fractional second value.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7900" y="36322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You can optionally specify the time zone.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7900" y="41910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TIMESTAMP[(fractional_seconds_precision)]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7900" y="4800600"/>
            <a:ext cx="81661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TIMESTAMP[(fractional_seconds_precision)]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 TIME ZONE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7900" y="5626100"/>
            <a:ext cx="81661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TIMESTAMP[(fractional_seconds_precision)]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 LOCAL TIME ZONE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794000" y="546100"/>
            <a:ext cx="635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Datetime Data Types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INTERVAL YEAR TO MONTH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data type stores a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47800" y="2133600"/>
            <a:ext cx="76962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period of time 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YEAR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and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MONTH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datetime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fields: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959100"/>
            <a:ext cx="81661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INTERVAL YEAR [(year_precision)] TO MONTH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0600" y="36830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INTERVAL DAY TO SECOND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data type stores a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7800" y="4038600"/>
            <a:ext cx="76962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period of time in terms of days, hours, minutes,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and seconds:</a:t>
            </a:r>
          </a:p>
          <a:p>
            <a:pPr>
              <a:lnSpc>
                <a:spcPts val="25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7900" y="4813300"/>
            <a:ext cx="81661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INTERVAL DAY [(day_precision)]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33500" y="5054600"/>
            <a:ext cx="78105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TO SECOND [(fractional_seconds_precision)]</a:t>
            </a:r>
          </a:p>
          <a:p>
            <a:pPr>
              <a:lnSpc>
                <a:spcPts val="189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705100" y="546100"/>
            <a:ext cx="6438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Including Constraints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5905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Constraints enforce rules at the table level.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209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209800"/>
            <a:ext cx="67691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Constraints prevent the deletion of a table if there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565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are dependencies.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0600" y="2971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following constraint types are valid: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62100" y="33401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NOT NULL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62100" y="37084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UNIQUE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62100" y="40640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PRIMARY KEY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62100" y="44323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FOREIGN KEY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62100" y="48006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CHECK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692400" y="546100"/>
            <a:ext cx="6451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Constraint Guidelines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You can name a constraint, or the Oracle server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463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9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generates a name by 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SYS_C</a:t>
            </a:r>
            <a:r>
              <a:rPr lang="en-CA" sz="2205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format.</a:t>
            </a:r>
          </a:p>
          <a:p>
            <a:pPr>
              <a:lnSpc>
                <a:spcPts val="24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52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552700"/>
            <a:ext cx="6934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Create a constraint at either of the following times: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562100" y="2946400"/>
            <a:ext cx="52578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At the same time as the table is created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562100" y="3314700"/>
            <a:ext cx="43688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After the table has been created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90600" y="36830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683000"/>
            <a:ext cx="6477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Define a constraint at the column or table level.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90600" y="40894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4089400"/>
            <a:ext cx="54737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View a constraint in the data dictionary.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794000" y="584200"/>
            <a:ext cx="635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Defining Constraints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12065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Syntax: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77900" y="23368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TABLE [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schema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.]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90700" y="2603500"/>
            <a:ext cx="73533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 datatype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 [DEFAULT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 expr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FF0000"/>
                </a:solidFill>
                <a:latin typeface="Courier New Bold"/>
                <a:cs typeface="Courier New Bold"/>
              </a:rPr>
              <a:t>[</a:t>
            </a:r>
            <a:r>
              <a:rPr lang="en-CA" sz="1810" b="1" i="1" smtClean="0">
                <a:solidFill>
                  <a:srgbClr val="FF0000"/>
                </a:solidFill>
                <a:latin typeface="Courier New Bold Italic"/>
                <a:cs typeface="Courier New Bold Italic"/>
              </a:rPr>
              <a:t>column_constraint</a:t>
            </a:r>
            <a:r>
              <a:rPr lang="en-CA" sz="1810" b="1" smtClean="0">
                <a:solidFill>
                  <a:srgbClr val="FF0000"/>
                </a:solidFill>
                <a:latin typeface="Courier New Bold"/>
                <a:cs typeface="Courier New Bold"/>
              </a:rPr>
              <a:t>],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90700" y="3429000"/>
            <a:ext cx="7353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FF0000"/>
                </a:solidFill>
                <a:latin typeface="Courier New Bold"/>
                <a:cs typeface="Courier New Bold"/>
              </a:rPr>
              <a:t>[</a:t>
            </a:r>
            <a:r>
              <a:rPr lang="en-CA" sz="1810" b="1" i="1" smtClean="0">
                <a:solidFill>
                  <a:srgbClr val="FF0000"/>
                </a:solidFill>
                <a:latin typeface="Courier New Bold Italic"/>
                <a:cs typeface="Courier New Bold Italic"/>
              </a:rPr>
              <a:t>table_constraint</a:t>
            </a:r>
            <a:r>
              <a:rPr lang="en-CA" sz="1810" b="1" smtClean="0">
                <a:solidFill>
                  <a:srgbClr val="FF0000"/>
                </a:solidFill>
                <a:latin typeface="Courier New Bold"/>
                <a:cs typeface="Courier New Bold"/>
              </a:rPr>
              <a:t>][,...]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);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0600" y="3835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Column-level constraint: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7900" y="42418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FF0000"/>
                </a:solidFill>
                <a:latin typeface="Courier New Bold"/>
                <a:cs typeface="Courier New Bold"/>
              </a:rPr>
              <a:t> [CONSTRAINT </a:t>
            </a:r>
            <a:r>
              <a:rPr lang="en-CA" sz="1810" b="1" i="1" smtClean="0">
                <a:solidFill>
                  <a:srgbClr val="FF0000"/>
                </a:solidFill>
                <a:latin typeface="Courier New Bold Italic"/>
                <a:cs typeface="Courier New Bold Italic"/>
              </a:rPr>
              <a:t>constraint_name</a:t>
            </a:r>
            <a:r>
              <a:rPr lang="en-CA" sz="1810" b="1" smtClean="0">
                <a:solidFill>
                  <a:srgbClr val="FF0000"/>
                </a:solidFill>
                <a:latin typeface="Courier New Bold"/>
                <a:cs typeface="Courier New Bold"/>
              </a:rPr>
              <a:t>] </a:t>
            </a:r>
            <a:r>
              <a:rPr lang="en-CA" sz="1810" b="1" i="1" smtClean="0">
                <a:solidFill>
                  <a:srgbClr val="FF0000"/>
                </a:solidFill>
                <a:latin typeface="Courier New Bold Italic"/>
                <a:cs typeface="Courier New Bold Italic"/>
              </a:rPr>
              <a:t>constraint_type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,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0600" y="4737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4737100"/>
            <a:ext cx="31623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Table-level constraint: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77900" y="52070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column,...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4600" y="5473700"/>
            <a:ext cx="78994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FF0000"/>
                </a:solidFill>
                <a:latin typeface="Courier New Bold"/>
                <a:cs typeface="Courier New Bold"/>
              </a:rPr>
              <a:t>[CONSTRAINT </a:t>
            </a:r>
            <a:r>
              <a:rPr lang="en-CA" sz="1810" b="1" i="1" smtClean="0">
                <a:solidFill>
                  <a:srgbClr val="FF0000"/>
                </a:solidFill>
                <a:latin typeface="Courier New Bold Italic"/>
                <a:cs typeface="Courier New Bold Italic"/>
              </a:rPr>
              <a:t>constraint_name</a:t>
            </a:r>
            <a:r>
              <a:rPr lang="en-CA" sz="1810" b="1" smtClean="0">
                <a:solidFill>
                  <a:srgbClr val="FF0000"/>
                </a:solidFill>
                <a:latin typeface="Courier New Bold"/>
                <a:cs typeface="Courier New Bold"/>
              </a:rPr>
              <a:t>] </a:t>
            </a:r>
            <a:r>
              <a:rPr lang="en-CA" sz="1810" b="1" i="1" smtClean="0">
                <a:solidFill>
                  <a:srgbClr val="FF0000"/>
                </a:solidFill>
                <a:latin typeface="Courier New Bold Italic"/>
                <a:cs typeface="Courier New Bold Italic"/>
              </a:rPr>
              <a:t>constraint_type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FF0000"/>
                </a:solidFill>
                <a:latin typeface="Courier New Bold"/>
                <a:cs typeface="Courier New Bold"/>
              </a:rPr>
              <a:t>(</a:t>
            </a:r>
            <a:r>
              <a:rPr lang="en-CA" sz="1810" b="1" i="1" smtClean="0">
                <a:solidFill>
                  <a:srgbClr val="FF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FF0000"/>
                </a:solidFill>
                <a:latin typeface="Courier New Bold"/>
                <a:cs typeface="Courier New Bold"/>
              </a:rPr>
              <a:t>, ...),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1" name="TextBox 2"/>
          <p:cNvSpPr txBox="1"/>
          <p:nvPr/>
        </p:nvSpPr>
        <p:spPr>
          <a:xfrm>
            <a:off x="2794000" y="546100"/>
            <a:ext cx="635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Defining Constraints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34798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Column-level constraint: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77900" y="2247900"/>
            <a:ext cx="34036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TABLE employees(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244600" y="2527300"/>
            <a:ext cx="3263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  NUMBER(6)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524000" y="2806700"/>
            <a:ext cx="52959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90"/>
              </a:lnSpc>
            </a:pPr>
            <a:r>
              <a:rPr lang="en-CA" sz="1810" b="1" smtClean="0">
                <a:solidFill>
                  <a:srgbClr val="FF0000"/>
                </a:solidFill>
                <a:latin typeface="Courier New Bold"/>
                <a:cs typeface="Courier New Bold"/>
              </a:rPr>
              <a:t>CONSTRAINT emp_emp_id_pk PRIMARY KEY,</a:t>
            </a:r>
          </a:p>
          <a:p>
            <a:pPr>
              <a:lnSpc>
                <a:spcPts val="219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7594600" y="27051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244600" y="3073400"/>
            <a:ext cx="16256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first_name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022600" y="3073400"/>
            <a:ext cx="2108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VARCHAR2(20),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244600" y="3365500"/>
            <a:ext cx="7899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...);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0600" y="3759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3759200"/>
            <a:ext cx="31496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Table-level constraint: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77900" y="41783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TABLE employees(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44600" y="4445000"/>
            <a:ext cx="7899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  NUMBER(6),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44600" y="4724400"/>
            <a:ext cx="6235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17780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first_name	VARCHAR2(20),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44600" y="5283200"/>
            <a:ext cx="6235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17780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job_id	VARCHAR2(10) NOT NULL,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44600" y="5549900"/>
            <a:ext cx="62357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279400" algn="l"/>
              </a:tabLst>
            </a:pPr>
            <a:r>
              <a:rPr lang="en-CA" sz="1810" b="1" smtClean="0">
                <a:solidFill>
                  <a:srgbClr val="FF0000"/>
                </a:solidFill>
                <a:latin typeface="Courier New Bold"/>
                <a:cs typeface="Courier New Bold"/>
              </a:rPr>
              <a:t>CONSTRAINT emp_emp_id_pk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FF0000"/>
                </a:solidFill>
                <a:latin typeface="Courier New Bold"/>
                <a:cs typeface="Courier New Bold"/>
              </a:rPr>
              <a:t>	PRIMARY KEY (EMPLOYEE_ID)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);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581900" y="5054600"/>
            <a:ext cx="1447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755900" y="520700"/>
            <a:ext cx="6388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NOT NULL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Constraint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Ensures that null values are not permitted for the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column: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0100" y="4064000"/>
            <a:ext cx="8343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76300" y="5080000"/>
            <a:ext cx="50419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37084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NOT NULL</a:t>
            </a: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 constraint</a:t>
            </a: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	NOT NULL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76300" y="5334000"/>
            <a:ext cx="5041900" cy="546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  <a:tabLst>
                <a:tab pos="37084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(No row can contain	constraint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a null value for</a:t>
            </a:r>
          </a:p>
          <a:p>
            <a:pPr>
              <a:lnSpc>
                <a:spcPts val="173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76300" y="5778500"/>
            <a:ext cx="50419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this column.)</a:t>
            </a:r>
          </a:p>
          <a:p>
            <a:pPr>
              <a:lnSpc>
                <a:spcPts val="173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32500" y="5080000"/>
            <a:ext cx="2997200" cy="558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Absence of </a:t>
            </a: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NOT NULL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constraint</a:t>
            </a:r>
          </a:p>
          <a:p>
            <a:pPr>
              <a:lnSpc>
                <a:spcPts val="184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032500" y="5549900"/>
            <a:ext cx="2997200" cy="762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(Any row can contain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a null value for this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column.)</a:t>
            </a:r>
          </a:p>
          <a:p>
            <a:pPr>
              <a:lnSpc>
                <a:spcPts val="173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3530600" y="2679700"/>
            <a:ext cx="5613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Introduction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1219200" y="520700"/>
            <a:ext cx="7924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Capabilities of SQL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Statements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63700" y="1816100"/>
            <a:ext cx="156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Projection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5575300" y="1828800"/>
            <a:ext cx="1435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Selection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663700" y="3746500"/>
            <a:ext cx="1054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Table 1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5575300" y="3733800"/>
            <a:ext cx="1054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Table 1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4305300" y="4597400"/>
            <a:ext cx="4838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Join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63700" y="5842000"/>
            <a:ext cx="1054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Table 1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5575300" y="5842000"/>
            <a:ext cx="1054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Table 2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959100" y="520700"/>
            <a:ext cx="6184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UNIQUE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Constraint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765800" y="1587500"/>
            <a:ext cx="3378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UNIQUE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 constraint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6300" y="1854200"/>
            <a:ext cx="8267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3340100"/>
            <a:ext cx="82423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000500" y="3784600"/>
            <a:ext cx="51435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INTO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23100" y="4279900"/>
            <a:ext cx="2120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Allowed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023100" y="4597400"/>
            <a:ext cx="2120900" cy="520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2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Not allowed: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already exists</a:t>
            </a:r>
          </a:p>
          <a:p>
            <a:pPr>
              <a:lnSpc>
                <a:spcPts val="162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959100" y="520700"/>
            <a:ext cx="6184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UNIQUE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Constraint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Defined at either the table level or the column level: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68400" y="2463800"/>
            <a:ext cx="7975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TABLE employees(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14500" y="2730500"/>
            <a:ext cx="22098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last_name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email</a:t>
            </a:r>
          </a:p>
          <a:p>
            <a:pPr>
              <a:lnSpc>
                <a:spcPts val="215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14500" y="3556000"/>
            <a:ext cx="2209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salary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14500" y="3822700"/>
            <a:ext cx="22098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commission_pct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hire_date</a:t>
            </a:r>
          </a:p>
          <a:p>
            <a:pPr>
              <a:lnSpc>
                <a:spcPts val="21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38600" y="2743200"/>
            <a:ext cx="4991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NUMBER(6),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038600" y="2997200"/>
            <a:ext cx="49911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VARCHAR2(25) NOT NULL,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VARCHAR2(25),</a:t>
            </a:r>
          </a:p>
          <a:p>
            <a:pPr>
              <a:lnSpc>
                <a:spcPts val="215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038600" y="3556000"/>
            <a:ext cx="49911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NUMBER(8,2),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NUMBER(2,2),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DATE NOT NULL,</a:t>
            </a:r>
          </a:p>
          <a:p>
            <a:pPr>
              <a:lnSpc>
                <a:spcPts val="216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14500" y="4648200"/>
            <a:ext cx="7429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CONSTRAINT emp_email_uk UNIQUE(email));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438400" y="520700"/>
            <a:ext cx="6705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PRIMARY KEY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Constraint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54200"/>
            <a:ext cx="8267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933700" y="2146300"/>
            <a:ext cx="6210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1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PRIMARY KEY</a:t>
            </a:r>
          </a:p>
          <a:p>
            <a:pPr>
              <a:lnSpc>
                <a:spcPts val="181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20800" y="3835400"/>
            <a:ext cx="78232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62000" y="4267200"/>
            <a:ext cx="15240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Not allowed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4191000" y="4267200"/>
            <a:ext cx="184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INTO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762000" y="4546600"/>
            <a:ext cx="8382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1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(null value)</a:t>
            </a:r>
          </a:p>
          <a:p>
            <a:pPr>
              <a:lnSpc>
                <a:spcPts val="191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0600" y="5727700"/>
            <a:ext cx="8153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Not allowed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0600" y="5994400"/>
            <a:ext cx="8153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85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(50 already exists)</a:t>
            </a:r>
          </a:p>
          <a:p>
            <a:pPr>
              <a:lnSpc>
                <a:spcPts val="198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2438400" y="520700"/>
            <a:ext cx="6705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FOREIGN KEY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Constraint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019300" y="1079500"/>
            <a:ext cx="7124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42900" y="2133600"/>
            <a:ext cx="8801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PRIMARY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22300" y="2387600"/>
            <a:ext cx="1270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KEY</a:t>
            </a:r>
          </a:p>
          <a:p>
            <a:pPr>
              <a:lnSpc>
                <a:spcPts val="194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08000" y="3213100"/>
            <a:ext cx="13843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93700" y="4965700"/>
            <a:ext cx="1498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17700" y="2540000"/>
            <a:ext cx="5435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076700" y="5257800"/>
            <a:ext cx="3276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INTO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658100" y="3543300"/>
            <a:ext cx="1371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FOREIGN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658100" y="3797300"/>
            <a:ext cx="1371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KEY</a:t>
            </a:r>
          </a:p>
          <a:p>
            <a:pPr>
              <a:lnSpc>
                <a:spcPts val="191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454900" y="5194300"/>
            <a:ext cx="15748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Not allowed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(9 does not</a:t>
            </a:r>
          </a:p>
          <a:p>
            <a:pPr>
              <a:lnSpc>
                <a:spcPts val="151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810500" y="5575300"/>
            <a:ext cx="1219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exist)</a:t>
            </a:r>
          </a:p>
          <a:p>
            <a:pPr>
              <a:lnSpc>
                <a:spcPts val="151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645400" y="5905500"/>
            <a:ext cx="1384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Allowed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438400" y="520700"/>
            <a:ext cx="6705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FOREIGN KEY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Constraint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Defined at either the table level or the column level: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17600" y="2590800"/>
            <a:ext cx="80264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TABLE employees(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0200" y="2819400"/>
            <a:ext cx="1981200" cy="812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last_name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email</a:t>
            </a:r>
          </a:p>
          <a:p>
            <a:pPr>
              <a:lnSpc>
                <a:spcPts val="192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00200" y="3568700"/>
            <a:ext cx="19812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salary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00200" y="3797300"/>
            <a:ext cx="19812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commission_pct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hire_date</a:t>
            </a:r>
          </a:p>
          <a:p>
            <a:pPr>
              <a:lnSpc>
                <a:spcPts val="191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00200" y="4546600"/>
            <a:ext cx="19812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683000" y="2832100"/>
            <a:ext cx="53594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NUMBER(6),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683000" y="3073400"/>
            <a:ext cx="53594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VARCHAR2(25) NOT NULL,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VARCHAR2(25),</a:t>
            </a:r>
          </a:p>
          <a:p>
            <a:pPr>
              <a:lnSpc>
                <a:spcPts val="191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683000" y="3556000"/>
            <a:ext cx="5359400" cy="812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NUMBER(8,2),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NUMBER(2,2),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DATE NOT NULL,</a:t>
            </a:r>
          </a:p>
          <a:p>
            <a:pPr>
              <a:lnSpc>
                <a:spcPts val="192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683000" y="4546600"/>
            <a:ext cx="53594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NUMBER(4),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00200" y="4775200"/>
            <a:ext cx="75438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50"/>
              </a:lnSpc>
              <a:tabLst>
                <a:tab pos="2540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CONSTRAINT emp_dept_fk FOREIGN KEY (department_id)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	REFERENCES departments(department_id),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CONSTRAINT emp_email_uk UNIQUE(email));</a:t>
            </a:r>
          </a:p>
          <a:p>
            <a:pPr>
              <a:lnSpc>
                <a:spcPts val="195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2374900" y="495300"/>
            <a:ext cx="6769100" cy="1016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500"/>
              </a:lnSpc>
              <a:tabLst>
                <a:tab pos="13081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FOREIGN KEY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Constraint: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	Keywords</a:t>
            </a:r>
          </a:p>
          <a:p>
            <a:pPr>
              <a:lnSpc>
                <a:spcPts val="35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778000"/>
            <a:ext cx="8153400" cy="876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00"/>
              </a:lnSpc>
              <a:tabLst>
                <a:tab pos="457200" algn="l"/>
              </a:tabLst>
            </a:pPr>
            <a:r>
              <a:rPr lang="en-CA" sz="2400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410" b="1" smtClean="0">
                <a:solidFill>
                  <a:srgbClr val="000000"/>
                </a:solidFill>
                <a:latin typeface="Courier New Bold"/>
                <a:cs typeface="Courier New Bold"/>
              </a:rPr>
              <a:t>  FOREIGN KEY</a:t>
            </a: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: Defines the column in the child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	table at the table-constraint level</a:t>
            </a:r>
          </a:p>
          <a:p>
            <a:pPr>
              <a:lnSpc>
                <a:spcPts val="300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90600" y="2578100"/>
            <a:ext cx="8153400" cy="876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100"/>
              </a:lnSpc>
              <a:tabLst>
                <a:tab pos="457200" algn="l"/>
              </a:tabLst>
            </a:pPr>
            <a:r>
              <a:rPr lang="en-CA" sz="2400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410" b="1" smtClean="0">
                <a:solidFill>
                  <a:srgbClr val="000000"/>
                </a:solidFill>
                <a:latin typeface="Courier New Bold"/>
                <a:cs typeface="Courier New Bold"/>
              </a:rPr>
              <a:t>  REFERENCES</a:t>
            </a: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: Identifies the table and column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	in the parent table</a:t>
            </a:r>
          </a:p>
          <a:p>
            <a:pPr>
              <a:lnSpc>
                <a:spcPts val="310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3390900"/>
            <a:ext cx="8153400" cy="1231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50"/>
              </a:lnSpc>
              <a:tabLst>
                <a:tab pos="457200" algn="l"/>
                <a:tab pos="457200" algn="l"/>
              </a:tabLst>
            </a:pPr>
            <a:r>
              <a:rPr lang="en-CA" sz="2400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410" b="1" smtClean="0">
                <a:solidFill>
                  <a:srgbClr val="000000"/>
                </a:solidFill>
                <a:latin typeface="Courier New Bold"/>
                <a:cs typeface="Courier New Bold"/>
              </a:rPr>
              <a:t>  ON DELETE CASCADE</a:t>
            </a: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: Deletes the dependent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	rows in the child table when a row in the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	parent table is deleted</a:t>
            </a:r>
          </a:p>
          <a:p>
            <a:pPr>
              <a:lnSpc>
                <a:spcPts val="295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0600" y="4559300"/>
            <a:ext cx="8153400" cy="876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00"/>
              </a:lnSpc>
              <a:tabLst>
                <a:tab pos="457200" algn="l"/>
              </a:tabLst>
            </a:pPr>
            <a:r>
              <a:rPr lang="en-CA" sz="2400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410" b="1" smtClean="0">
                <a:solidFill>
                  <a:srgbClr val="000000"/>
                </a:solidFill>
                <a:latin typeface="Courier New Bold"/>
                <a:cs typeface="Courier New Bold"/>
              </a:rPr>
              <a:t>  ON DELETE SET NULL</a:t>
            </a: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: Converts dependent</a:t>
            </a:r>
            <a:r>
              <a:rPr lang="en-CA" sz="24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0" smtClean="0">
                <a:solidFill>
                  <a:srgbClr val="000000"/>
                </a:solidFill>
                <a:latin typeface="Times New Roman"/>
              </a:rPr>
            </a:b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	foreign key values to null</a:t>
            </a:r>
          </a:p>
          <a:p>
            <a:pPr>
              <a:lnSpc>
                <a:spcPts val="300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3073400" y="520700"/>
            <a:ext cx="6070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CHECK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Constraint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6362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Defines a condition that each row must satisfy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209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209800"/>
            <a:ext cx="59055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following expressions are not allowed: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562100" y="2590800"/>
            <a:ext cx="75819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330200" algn="l"/>
              </a:tabLst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References to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CURRVAL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NEXTVAL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LEVEL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, and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	ROWNUM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pseudocolumns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2100" y="3251200"/>
            <a:ext cx="7581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  <a:tabLst>
                <a:tab pos="330200" algn="l"/>
              </a:tabLst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Calls to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SYSDATE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UID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, and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USERENV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	functions</a:t>
            </a:r>
          </a:p>
          <a:p>
            <a:pPr>
              <a:lnSpc>
                <a:spcPts val="26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49400" y="3962400"/>
            <a:ext cx="7594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Queries that refer to other values in other rows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04900" y="4470400"/>
            <a:ext cx="8039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..., salary   NUMBER(2)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78000" y="4737100"/>
            <a:ext cx="736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CONSTRAINT emp_salary_min</a:t>
            </a:r>
          </a:p>
          <a:p>
            <a:pPr>
              <a:lnSpc>
                <a:spcPts val="210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743200" y="5016500"/>
            <a:ext cx="6400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CHECK (salary &gt; 0),...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31" name="TextBox 2"/>
          <p:cNvSpPr txBox="1"/>
          <p:nvPr/>
        </p:nvSpPr>
        <p:spPr>
          <a:xfrm>
            <a:off x="2425700" y="520700"/>
            <a:ext cx="6718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TABLE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: Example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7900" y="1168400"/>
            <a:ext cx="81661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TABLE employees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60500" y="1397000"/>
            <a:ext cx="1968500" cy="1054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  <a:tabLst>
                <a:tab pos="4953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( employee_id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	CONSTRAINT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, first_name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, last_name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60500" y="2374900"/>
            <a:ext cx="19685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489197">
              <a:lnSpc>
                <a:spcPts val="19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CONSTRAINT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, email</a:t>
            </a:r>
          </a:p>
          <a:p>
            <a:pPr>
              <a:lnSpc>
                <a:spcPts val="191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955800" y="2870200"/>
            <a:ext cx="14732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CONSTRAINT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CONSTRAINT</a:t>
            </a:r>
          </a:p>
          <a:p>
            <a:pPr>
              <a:lnSpc>
                <a:spcPts val="193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60500" y="3352800"/>
            <a:ext cx="19685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, phone_number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, hire_date</a:t>
            </a:r>
          </a:p>
          <a:p>
            <a:pPr>
              <a:lnSpc>
                <a:spcPts val="192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60500" y="3848100"/>
            <a:ext cx="19685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489197">
              <a:lnSpc>
                <a:spcPts val="19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CONSTRAINT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, job_id</a:t>
            </a:r>
          </a:p>
          <a:p>
            <a:pPr>
              <a:lnSpc>
                <a:spcPts val="192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60500" y="4330700"/>
            <a:ext cx="19685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489197">
              <a:lnSpc>
                <a:spcPts val="19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CONSTRAINT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, salary</a:t>
            </a:r>
          </a:p>
          <a:p>
            <a:pPr>
              <a:lnSpc>
                <a:spcPts val="191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55800" y="4838700"/>
            <a:ext cx="14732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CONSTRAINT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543300" y="1409700"/>
            <a:ext cx="54864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NUMBER(6)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543300" y="1638300"/>
            <a:ext cx="54864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43838">
              <a:lnSpc>
                <a:spcPts val="1900"/>
              </a:lnSpc>
              <a:tabLst>
                <a:tab pos="24384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emp_employee_id	PRIMARY KEY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VARCHAR2(20)</a:t>
            </a:r>
          </a:p>
          <a:p>
            <a:pPr>
              <a:lnSpc>
                <a:spcPts val="193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43300" y="2146300"/>
            <a:ext cx="54864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VARCHAR2(25)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543300" y="2374900"/>
            <a:ext cx="54864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43838">
              <a:lnSpc>
                <a:spcPts val="19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emp_last_name_nn  NOT NULL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VARCHAR2(25)</a:t>
            </a:r>
          </a:p>
          <a:p>
            <a:pPr>
              <a:lnSpc>
                <a:spcPts val="191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784600" y="2870200"/>
            <a:ext cx="52451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21971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emp_email_nn	NOT NULL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543300" y="3111500"/>
            <a:ext cx="54864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43838">
              <a:lnSpc>
                <a:spcPts val="1900"/>
              </a:lnSpc>
              <a:tabLst>
                <a:tab pos="24384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emp_email_uk	UNIQUE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VARCHAR2(20)</a:t>
            </a:r>
          </a:p>
          <a:p>
            <a:pPr>
              <a:lnSpc>
                <a:spcPts val="191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543300" y="3606800"/>
            <a:ext cx="54864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DATE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543300" y="3848100"/>
            <a:ext cx="54864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43838">
              <a:lnSpc>
                <a:spcPts val="19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emp_hire_date_nn  NOT NULL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VARCHAR2(10)</a:t>
            </a:r>
          </a:p>
          <a:p>
            <a:pPr>
              <a:lnSpc>
                <a:spcPts val="193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543300" y="4330700"/>
            <a:ext cx="54864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43838">
              <a:lnSpc>
                <a:spcPts val="1900"/>
              </a:lnSpc>
              <a:tabLst>
                <a:tab pos="24384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emp_job_nn	NOT NULL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NUMBER(8,2)</a:t>
            </a:r>
          </a:p>
          <a:p>
            <a:pPr>
              <a:lnSpc>
                <a:spcPts val="191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784600" y="4838700"/>
            <a:ext cx="52451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21971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emp_salary_ck	CHECK (salary&gt;0)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60500" y="5067300"/>
            <a:ext cx="36449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, commission_pct NUMBER(2,2)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1460500" y="5308600"/>
            <a:ext cx="16891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, manager_id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3" name="TextBox 23"/>
          <p:cNvSpPr txBox="1"/>
          <p:nvPr/>
        </p:nvSpPr>
        <p:spPr>
          <a:xfrm>
            <a:off x="3543300" y="5308600"/>
            <a:ext cx="1320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NUMBER(6)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1460500" y="5549900"/>
            <a:ext cx="20701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, department_id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5" name="TextBox 25"/>
          <p:cNvSpPr txBox="1"/>
          <p:nvPr/>
        </p:nvSpPr>
        <p:spPr>
          <a:xfrm>
            <a:off x="3543300" y="5549900"/>
            <a:ext cx="13335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NUMBER(4)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6" name="TextBox 26"/>
          <p:cNvSpPr txBox="1"/>
          <p:nvPr/>
        </p:nvSpPr>
        <p:spPr>
          <a:xfrm>
            <a:off x="1955800" y="5803900"/>
            <a:ext cx="1447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CONSTRAINT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7" name="TextBox 27"/>
          <p:cNvSpPr txBox="1"/>
          <p:nvPr/>
        </p:nvSpPr>
        <p:spPr>
          <a:xfrm>
            <a:off x="3784600" y="5803900"/>
            <a:ext cx="15621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emp_dept_fk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8" name="TextBox 28"/>
          <p:cNvSpPr txBox="1"/>
          <p:nvPr/>
        </p:nvSpPr>
        <p:spPr>
          <a:xfrm>
            <a:off x="5981700" y="5803900"/>
            <a:ext cx="15113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REFERENCES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9" name="TextBox 29"/>
          <p:cNvSpPr txBox="1"/>
          <p:nvPr/>
        </p:nvSpPr>
        <p:spPr>
          <a:xfrm>
            <a:off x="2311400" y="6045200"/>
            <a:ext cx="68326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9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 (department_id));</a:t>
            </a:r>
          </a:p>
          <a:p>
            <a:pPr>
              <a:lnSpc>
                <a:spcPts val="189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755900" y="546100"/>
            <a:ext cx="6388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Violating Constraints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7900" y="19685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 employees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35200"/>
            <a:ext cx="6604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30400" y="2235200"/>
            <a:ext cx="2705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= 55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5019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30400" y="2501900"/>
            <a:ext cx="3060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= 110;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2639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 employees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7900" y="38227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ERROR at line 1: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7900" y="4076700"/>
            <a:ext cx="81661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ORA-02291: integrity constraint (HR.EMP_DEPT_FK)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violated - parent key not found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6300" y="5080000"/>
            <a:ext cx="8267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Department 55 does not exist.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755900" y="546100"/>
            <a:ext cx="6388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Violating Constraints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You cannot delete a row that contains a primary key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that is used as a foreign key in another table.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7813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DELETE FROM departments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30480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616200" y="3048000"/>
            <a:ext cx="2933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= 60;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40005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DELETE FROM departments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7900" y="45466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ERROR at line 1: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7900" y="4813300"/>
            <a:ext cx="81661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ORA-02292: integrity constraint (HR.EMP_DEPT_FK)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violated - child record found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463800" y="520700"/>
            <a:ext cx="668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Basic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Statement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7900" y="18669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*|{[DISTINCT]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|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expression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 [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alias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],...}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1336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070100" y="21336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90600" y="26035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03500"/>
            <a:ext cx="6350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identifies the columns to be displayed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90600" y="2997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2997200"/>
            <a:ext cx="69596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identifies the table containing those columns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3162300" y="546100"/>
            <a:ext cx="5981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Creating a Table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768600" y="977900"/>
            <a:ext cx="6375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by Using a Subquery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Create a table and insert rows by combining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35100" y="2120900"/>
            <a:ext cx="77089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TABLE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 and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AS</a:t>
            </a:r>
            <a:r>
              <a:rPr lang="en-CA" sz="2205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 subquery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option.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29464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TABLE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7900" y="3213100"/>
            <a:ext cx="81661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1475247"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[(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,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...)]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AS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subquery;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0600" y="41021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Match the number of specified columns to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47800" y="44450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number of subquery columns.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0600" y="48387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Define columns with column names and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47800" y="51816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default values.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3162300" y="546100"/>
            <a:ext cx="5981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Creating a Table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768600" y="977900"/>
            <a:ext cx="6375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by Using a Subquery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18923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TABLE dept80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44600" y="2159000"/>
            <a:ext cx="7899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24000" y="2425700"/>
            <a:ext cx="76200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10922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 employee_id, last_name,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salary*12 ANNSAL,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616200" y="2984500"/>
            <a:ext cx="6527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hire_date</a:t>
            </a:r>
          </a:p>
          <a:p>
            <a:pPr>
              <a:lnSpc>
                <a:spcPts val="207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24000" y="3251200"/>
            <a:ext cx="800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616200" y="32512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524000" y="3530600"/>
            <a:ext cx="927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616200" y="3530600"/>
            <a:ext cx="2844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= 80;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77900" y="38100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Table created.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77900" y="44196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DESCRIBE dept80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463800" y="520700"/>
            <a:ext cx="668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Statement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034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 to: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26543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Add a new column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16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16200"/>
            <a:ext cx="3695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Modify an existing column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0226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022600"/>
            <a:ext cx="5702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Define a default value for the new column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77900" y="34163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416300"/>
            <a:ext cx="21590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Drop a column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3086100" y="546100"/>
            <a:ext cx="6057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Dropping a Table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6248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All data and structure in the table are deleted.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209800"/>
            <a:ext cx="56896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Any pending transactions are committed.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90600" y="2616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616200"/>
            <a:ext cx="3429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All indexes are dropped.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90600" y="3022600"/>
            <a:ext cx="26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022600"/>
            <a:ext cx="38862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All constraints are dropped.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90600" y="34036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3403600"/>
            <a:ext cx="66929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You </a:t>
            </a:r>
            <a:r>
              <a:rPr lang="en-CA" sz="2205" b="1" i="1" smtClean="0">
                <a:solidFill>
                  <a:srgbClr val="000000"/>
                </a:solidFill>
                <a:latin typeface="Arial Bold Italic"/>
                <a:cs typeface="Arial Bold Italic"/>
              </a:rPr>
              <a:t>cannot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roll back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 TABLE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77900" y="39497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 TABLE dept80;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7900" y="42164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Table dropped.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3733800" y="546100"/>
            <a:ext cx="541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Summary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1104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this lesson, you should have learned how to use the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TABLE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 to create a table and include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constraints.</a:t>
            </a:r>
          </a:p>
          <a:p>
            <a:pPr>
              <a:lnSpc>
                <a:spcPts val="265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8829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882900"/>
            <a:ext cx="51943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Categorize the main database objects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32893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3289300"/>
            <a:ext cx="3670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Review the table structure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6830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683000"/>
            <a:ext cx="6667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List the data types that are available for columns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77900" y="40894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4089400"/>
            <a:ext cx="2984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Create a simple table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77900" y="4495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4495800"/>
            <a:ext cx="63246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Understand how constraints are created at the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435100" y="48387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time of table creation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77900" y="52451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Describe how schema objects work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794000" y="546100"/>
            <a:ext cx="635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Practice 9: Overview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This practice covers the following topics: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2832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Creating new tables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035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03500"/>
            <a:ext cx="66929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Creating a new table by 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TABLE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933700"/>
            <a:ext cx="14986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AS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syntax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3352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352800"/>
            <a:ext cx="3581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Verifying that tables exist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77900" y="3759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3759200"/>
            <a:ext cx="2324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Dropping tables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1879600" y="2679700"/>
            <a:ext cx="7264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Creating Other Schema Objects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3644900" y="546100"/>
            <a:ext cx="549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Objectives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completing this lesson, you should be able to do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52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52700"/>
            <a:ext cx="4648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Create simple and complex views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959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959100"/>
            <a:ext cx="3479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Retrieve data from views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352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352800"/>
            <a:ext cx="5105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Create, maintain, and use sequences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77900" y="37592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759200"/>
            <a:ext cx="3975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Create and maintain indexes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77900" y="41529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4152900"/>
            <a:ext cx="50038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Create private and public synonyms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3048000" y="546100"/>
            <a:ext cx="6096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Database Objects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22400" y="1993900"/>
            <a:ext cx="1041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Object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111500" y="1993900"/>
            <a:ext cx="160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Description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22400" y="2514600"/>
            <a:ext cx="939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Table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111500" y="2514600"/>
            <a:ext cx="4762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Basic unit of storage; composed of rows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22400" y="2895600"/>
            <a:ext cx="863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View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111500" y="2895600"/>
            <a:ext cx="48006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Logically represents subsets of data 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111500" y="3175000"/>
            <a:ext cx="2387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one or more tables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22400" y="3581400"/>
            <a:ext cx="1409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Sequence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111500" y="3581400"/>
            <a:ext cx="3175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Generates numeric values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22400" y="3962400"/>
            <a:ext cx="939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Index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111500" y="3962400"/>
            <a:ext cx="40767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Improves the performance of some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111500" y="4241800"/>
            <a:ext cx="6032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queries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22400" y="4635500"/>
            <a:ext cx="1358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Synonym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111500" y="4635500"/>
            <a:ext cx="410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Gives alternative names to objects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3200400" y="546100"/>
            <a:ext cx="5943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What Is a View?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47800" y="13335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table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2667000" y="546100"/>
            <a:ext cx="6477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Selecting All Columns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7900" y="18669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1336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30400" y="2133600"/>
            <a:ext cx="1968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755900" y="546100"/>
            <a:ext cx="6388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Advantages of Views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41400" y="1866900"/>
            <a:ext cx="48133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88399"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To restrict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 access</a:t>
            </a:r>
          </a:p>
          <a:p>
            <a:pPr>
              <a:lnSpc>
                <a:spcPts val="215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93800" y="4686300"/>
            <a:ext cx="46609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3429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To provide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	data</a:t>
            </a:r>
          </a:p>
          <a:p>
            <a:pPr>
              <a:lnSpc>
                <a:spcPts val="21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03300" y="5245100"/>
            <a:ext cx="4851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independence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969000" y="1866900"/>
            <a:ext cx="30607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2667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To make complex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	queries easy</a:t>
            </a:r>
          </a:p>
          <a:p>
            <a:pPr>
              <a:lnSpc>
                <a:spcPts val="215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00800" y="4610100"/>
            <a:ext cx="2628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To present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45200" y="4876800"/>
            <a:ext cx="29845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1778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different views of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	the same data</a:t>
            </a:r>
          </a:p>
          <a:p>
            <a:pPr>
              <a:lnSpc>
                <a:spcPts val="215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0" name="TextBox 2"/>
          <p:cNvSpPr txBox="1"/>
          <p:nvPr/>
        </p:nvSpPr>
        <p:spPr>
          <a:xfrm>
            <a:off x="1689100" y="546100"/>
            <a:ext cx="7454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Simple Views and Complex Views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39800" y="18542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Feature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746500" y="1854200"/>
            <a:ext cx="1803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Simple Views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5753100" y="1854200"/>
            <a:ext cx="2006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Complex Views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39800" y="2298700"/>
            <a:ext cx="2209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Number of tables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746500" y="2298700"/>
            <a:ext cx="787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One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5753100" y="22987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One or more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39800" y="2743200"/>
            <a:ext cx="228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Contain functions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746500" y="2743200"/>
            <a:ext cx="635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No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5753100" y="2743200"/>
            <a:ext cx="736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Yes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39800" y="3187700"/>
            <a:ext cx="2844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Contain groups of data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746500" y="3187700"/>
            <a:ext cx="635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No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5753100" y="3187700"/>
            <a:ext cx="736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Yes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939800" y="3568700"/>
            <a:ext cx="1981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DML operations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746500" y="3568700"/>
            <a:ext cx="736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Yes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5753100" y="3568700"/>
            <a:ext cx="1524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Not always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939800" y="38608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through a view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3213100" y="546100"/>
            <a:ext cx="5930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Creating a 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You embed a subquery in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VIEW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717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statement: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2500" y="2603500"/>
            <a:ext cx="81915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2794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[OR REPLACE] [FORCE|NOFORCE] VIEW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view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[(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alias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[,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alias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]...)]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2200" y="31623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AS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subquery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2500" y="3429000"/>
            <a:ext cx="81915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[WITH CHECK OPTION [CONSTRAINT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constraint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]]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[WITH READ ONLY [CONSTRAINT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constraint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]];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0600" y="41656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subquery can contain complex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35100" y="45212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syntax.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3213100" y="546100"/>
            <a:ext cx="5930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Creating a 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Create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EMPVU80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view, which contains details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717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of employees in department 80: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2500" y="2679700"/>
            <a:ext cx="30480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VIEW   empvu80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92200" y="2959100"/>
            <a:ext cx="58547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AS SELECT  employee_id, last_name, salary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98600" y="3238500"/>
            <a:ext cx="7874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590800" y="32385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98600" y="35052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590800" y="3505200"/>
            <a:ext cx="2857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= 80;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52500" y="37973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View created.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0600" y="41783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Describe the structure of the view by using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35100" y="44958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90"/>
              </a:lnSpc>
            </a:pPr>
            <a:r>
              <a:rPr lang="en-CA" sz="2205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SQL*Plus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DESCRIBE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command:</a:t>
            </a:r>
          </a:p>
          <a:p>
            <a:pPr>
              <a:lnSpc>
                <a:spcPts val="24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52500" y="51562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DESCRIBE empvu80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3213100" y="546100"/>
            <a:ext cx="5930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Creating a 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Create a view by using column aliases in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subquery: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2500" y="26924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VIEW   salvu50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2200" y="2959100"/>
            <a:ext cx="80518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14986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AS SELECT  employee_id ID_NUMBER, last_name NAME,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salary*12 ANN_SALARY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98600" y="3505200"/>
            <a:ext cx="7874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590800" y="35052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98600" y="37719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590800" y="3771900"/>
            <a:ext cx="2857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= 50;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52500" y="40640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View created.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0600" y="45720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Select the columns from this view by the given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35100" y="49022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alias names: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2184400" y="546100"/>
            <a:ext cx="6959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Retrieving Data from a 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0" y="18669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*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2500" y="21209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17700" y="2120900"/>
            <a:ext cx="1422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salvu50;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3098800" y="546100"/>
            <a:ext cx="6045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Modifying a 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Modify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EMPVU80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view by using a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OR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20900"/>
            <a:ext cx="77089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REPLACE VIEW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clause. Add an alias for each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column name: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2500" y="28702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OR REPLACE VIEW empvu80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31900" y="3136900"/>
            <a:ext cx="791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(id_number, name, sal, department_id)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2500" y="34163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AS SELECT  employee_id, first_name || ' '</a:t>
            </a:r>
          </a:p>
          <a:p>
            <a:pPr>
              <a:lnSpc>
                <a:spcPts val="208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63800" y="3683000"/>
            <a:ext cx="668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|| last_name, salary, department_id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71600" y="39624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463800" y="39624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371600" y="42291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2463800" y="4229100"/>
            <a:ext cx="2857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= 80;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52500" y="45212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0000"/>
                </a:solidFill>
                <a:latin typeface="Courier New Bold"/>
                <a:cs typeface="Courier New Bold"/>
              </a:rPr>
              <a:t>View created.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90600" y="48895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Column aliases in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OR REPLACE VIEW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35100" y="5232400"/>
            <a:ext cx="77089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clause are listed in the same order as the columns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the subquery.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413000" y="546100"/>
            <a:ext cx="6731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Creating a Complex 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Create a complex view that contains group functions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to display values from two tables: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2500" y="2730500"/>
            <a:ext cx="81915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2794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OR REPLACE VIEW dept_sum_vu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(name, minsal, maxsal, avgsal)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2500" y="32766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AS 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590800" y="3276600"/>
            <a:ext cx="4749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d.department_name, MIN(e.salary),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590800" y="3543300"/>
            <a:ext cx="39497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MAX(e.salary),AVG(e.salary)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371600" y="38227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590800" y="3822700"/>
            <a:ext cx="4356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 e JOIN departments 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371600" y="4102100"/>
            <a:ext cx="520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590800" y="4102100"/>
            <a:ext cx="5029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(e.department_id = d.department_id)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371600" y="4381500"/>
            <a:ext cx="7772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 d.department_name;</a:t>
            </a:r>
          </a:p>
          <a:p>
            <a:pPr>
              <a:lnSpc>
                <a:spcPts val="208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2500" y="46609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View created.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768600" y="546100"/>
            <a:ext cx="6375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Rules for Performing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98700" y="977900"/>
            <a:ext cx="6845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DML Operations on a 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You can usually perform DML operations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on simple views.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0600" y="2565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You cannot remove a row if the view contains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35100" y="2895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following: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2100" y="33020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Group functions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62100" y="36449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A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62100" y="40132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The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DISTINCT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keyword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62100" y="43688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The pseudocolumn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ROWNUM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keyword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2768600" y="546100"/>
            <a:ext cx="6375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Rules for Performing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98700" y="977900"/>
            <a:ext cx="6845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DML Operations on a 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You cannot modify data in a view if it contains: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2098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209800"/>
            <a:ext cx="2362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Group functions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26035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603500"/>
            <a:ext cx="2755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2997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2997200"/>
            <a:ext cx="3314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DISTINCT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keyword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77900" y="34036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3403600"/>
            <a:ext cx="50673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pseudocolumn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ROWNUM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keyword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77900" y="3822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435100" y="3822700"/>
            <a:ext cx="45847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Columns defined by expressions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2209800" y="546100"/>
            <a:ext cx="6934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Selecting Specific Columns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7900" y="18542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930400" y="1854200"/>
            <a:ext cx="38100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department_id, location_id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77900" y="21336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930400" y="2133600"/>
            <a:ext cx="1968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2768600" y="546100"/>
            <a:ext cx="6375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Rules for Performing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98700" y="977900"/>
            <a:ext cx="6845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DML Operations on a 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You cannot add data through a view if the view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includes: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552700"/>
            <a:ext cx="26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552700"/>
            <a:ext cx="23495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Group functions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2933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933700"/>
            <a:ext cx="2755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3340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340100"/>
            <a:ext cx="3314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DISTINCT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keyword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77900" y="3733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3733800"/>
            <a:ext cx="50673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pseudocolumn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ROWNUM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keyword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77900" y="4152900"/>
            <a:ext cx="26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435100" y="4152900"/>
            <a:ext cx="45593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Columns defined by expressions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977900" y="45339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435100" y="4533900"/>
            <a:ext cx="6769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NOT NULL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columns in the base tables that are not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435100" y="49022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selected by the view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1244600" y="520700"/>
            <a:ext cx="7899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 CHECK OPTION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You can ensure that DML operations performed on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71700"/>
            <a:ext cx="770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view stay in the domain of the view by using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 CHECK OPTION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clause:</a:t>
            </a:r>
          </a:p>
          <a:p>
            <a:pPr>
              <a:lnSpc>
                <a:spcPts val="25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2500" y="2870200"/>
            <a:ext cx="81915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OR REPLACE VIEW empvu20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AS SELECT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1600" y="34036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590800" y="34036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371600" y="3683000"/>
            <a:ext cx="927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590800" y="3683000"/>
            <a:ext cx="2705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= 20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371600" y="3962400"/>
            <a:ext cx="7772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5"/>
              </a:lnSpc>
              <a:tabLst>
                <a:tab pos="54483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 CHECK OPTION CONSTRAINT empvu20_ck	;</a:t>
            </a:r>
          </a:p>
          <a:p>
            <a:pPr>
              <a:lnSpc>
                <a:spcPts val="207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52500" y="42418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View created.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0600" y="46863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Any attempt to change the department number for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35100" y="5041900"/>
            <a:ext cx="770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any row in the view fails because it violates the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 CHECK OPTION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constraint.</a:t>
            </a:r>
          </a:p>
          <a:p>
            <a:pPr>
              <a:lnSpc>
                <a:spcPts val="24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2413000" y="546100"/>
            <a:ext cx="6731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Denying DML Operations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You can ensure that no DML operations occur by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20900"/>
            <a:ext cx="77089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adding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 READ ONLY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option to your view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definition.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8956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Any attempt to perform a DML operation on any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47800" y="32385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row in the view results in an Oracle server error.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413000" y="546100"/>
            <a:ext cx="6731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Denying DML Operations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0" y="18669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OR REPLACE VIEW empvu10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98600" y="2133600"/>
            <a:ext cx="7645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(employee_number, employee_name, job_title)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2500" y="24003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AS 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781300" y="2400300"/>
            <a:ext cx="4356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employee_id, last_name, job_id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371600" y="26797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590800" y="26797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371600" y="2959100"/>
            <a:ext cx="927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590800" y="2959100"/>
            <a:ext cx="2705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= 10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371600" y="3225800"/>
            <a:ext cx="21717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 READ ONLY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416300" y="32258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52500" y="35179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View created.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073400" y="546100"/>
            <a:ext cx="6070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Removing a 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You can remove a view without losing data because a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view is based on underlying tables in the database.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2500" y="27051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 VIEW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view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2500" y="33528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 VIEW empvu80;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2500" y="36322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View dropped.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1943100" y="546100"/>
            <a:ext cx="7200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Practice 10: Overview of Part 1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This practice covers the following topics: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3200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Creating a simple view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16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16200"/>
            <a:ext cx="3454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Creating a complex view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0226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022600"/>
            <a:ext cx="5410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Creating a view with a check constraint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77900" y="34163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416300"/>
            <a:ext cx="516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Attempting to modify data in the view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77900" y="3822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3822700"/>
            <a:ext cx="23876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Removing views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3594100" y="546100"/>
            <a:ext cx="5549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Sequences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22400" y="1841500"/>
            <a:ext cx="1041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Object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111500" y="1841500"/>
            <a:ext cx="160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Description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22400" y="2374900"/>
            <a:ext cx="939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Table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111500" y="2374900"/>
            <a:ext cx="4762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Basic unit of storage; composed of rows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22400" y="2755900"/>
            <a:ext cx="863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View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111500" y="2755900"/>
            <a:ext cx="47879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Logically represents subsets of data 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111500" y="3022600"/>
            <a:ext cx="2387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one or more tables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22400" y="3441700"/>
            <a:ext cx="1409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Sequence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111500" y="3441700"/>
            <a:ext cx="3175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Generates numeric values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22400" y="3810000"/>
            <a:ext cx="939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Index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111500" y="3810000"/>
            <a:ext cx="40767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Improves the performance of some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111500" y="4102100"/>
            <a:ext cx="6032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queries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22400" y="4495800"/>
            <a:ext cx="1358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Synonym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111500" y="4495800"/>
            <a:ext cx="410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Gives alternative names to objects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6" name="TextBox 2"/>
          <p:cNvSpPr txBox="1"/>
          <p:nvPr/>
        </p:nvSpPr>
        <p:spPr>
          <a:xfrm>
            <a:off x="3594100" y="546100"/>
            <a:ext cx="5549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Sequences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 sequence: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60833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Can automatically generate unique numbers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16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16200"/>
            <a:ext cx="27813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Is a sharable object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0226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022600"/>
            <a:ext cx="5765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Can be used to create a primary key value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77900" y="34163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416300"/>
            <a:ext cx="3695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Replaces application code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77900" y="3822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3822700"/>
            <a:ext cx="65786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Speeds up the efficiency of accessing sequence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435100" y="4152900"/>
            <a:ext cx="43942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values when cached in memory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4064000" y="5321300"/>
            <a:ext cx="304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4749800" y="5321300"/>
            <a:ext cx="304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000000"/>
                </a:solidFill>
                <a:latin typeface="Arial Bold"/>
                <a:cs typeface="Arial Bold"/>
              </a:rPr>
              <a:t>4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5435600" y="5321300"/>
            <a:ext cx="304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000000"/>
                </a:solidFill>
                <a:latin typeface="Arial Bold"/>
                <a:cs typeface="Arial Bold"/>
              </a:rPr>
              <a:t>6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6121400" y="5321300"/>
            <a:ext cx="304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000000"/>
                </a:solidFill>
                <a:latin typeface="Arial Bold"/>
                <a:cs typeface="Arial Bold"/>
              </a:rPr>
              <a:t>8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6769100" y="5321300"/>
            <a:ext cx="3937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000000"/>
                </a:solidFill>
                <a:latin typeface="Arial Bold"/>
                <a:cs typeface="Arial Bold"/>
              </a:rPr>
              <a:t>10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3721100" y="5600700"/>
            <a:ext cx="304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4406900" y="5600700"/>
            <a:ext cx="304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000000"/>
                </a:solidFill>
                <a:latin typeface="Arial Bold"/>
                <a:cs typeface="Arial Bold"/>
              </a:rPr>
              <a:t>3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5092700" y="5600700"/>
            <a:ext cx="304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000000"/>
                </a:solidFill>
                <a:latin typeface="Arial Bold"/>
                <a:cs typeface="Arial Bold"/>
              </a:rPr>
              <a:t>5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23" name="TextBox 23"/>
          <p:cNvSpPr txBox="1"/>
          <p:nvPr/>
        </p:nvSpPr>
        <p:spPr>
          <a:xfrm>
            <a:off x="5778500" y="5600700"/>
            <a:ext cx="304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000000"/>
                </a:solidFill>
                <a:latin typeface="Arial Bold"/>
                <a:cs typeface="Arial Bold"/>
              </a:rPr>
              <a:t>7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6464300" y="5600700"/>
            <a:ext cx="304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000000"/>
                </a:solidFill>
                <a:latin typeface="Arial Bold"/>
                <a:cs typeface="Arial Bold"/>
              </a:rPr>
              <a:t>9</a:t>
            </a:r>
          </a:p>
          <a:p>
            <a:pPr>
              <a:lnSpc>
                <a:spcPts val="1380"/>
              </a:lnSpc>
            </a:pPr>
            <a:endParaRPr/>
          </a:p>
        </p:txBody>
      </p:sp>
      <p:sp>
        <p:nvSpPr>
          <p:cNvPr id="25" name="TextBox 2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2032000" y="495300"/>
            <a:ext cx="7112000" cy="1016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500"/>
              </a:lnSpc>
              <a:tabLst>
                <a:tab pos="19177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SEQUENCE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Statement: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	Syntax</a:t>
            </a:r>
          </a:p>
          <a:p>
            <a:pPr>
              <a:lnSpc>
                <a:spcPts val="35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Define a sequence to generate sequential numbers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automatically: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2500" y="2755900"/>
            <a:ext cx="81915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9652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SEQUENCE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sequence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[INCREMENT BY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17700" y="3314700"/>
            <a:ext cx="7226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[START WITH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917700" y="3581400"/>
            <a:ext cx="7226300" cy="901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5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[{MAXVALUE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 | NOMAXVALUE}]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[{MINVALUE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 | NOMINVALUE}]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[{CYCLE | NOCYCLE}]</a:t>
            </a:r>
          </a:p>
          <a:p>
            <a:pPr>
              <a:lnSpc>
                <a:spcPts val="215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17700" y="4419600"/>
            <a:ext cx="7226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[{CACHE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 | NOCACHE}];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781300" y="546100"/>
            <a:ext cx="6362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Creating a Sequence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7907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Create a sequence named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DEPT_DEPTID_SEQ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to</a:t>
            </a:r>
          </a:p>
          <a:p>
            <a:pPr>
              <a:lnSpc>
                <a:spcPts val="264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20900"/>
            <a:ext cx="77089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be used for the primary key of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table.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8829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Do not 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CYCLE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option.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2500" y="3441700"/>
            <a:ext cx="81915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21844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SEQUENCE dept_deptid_seq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INCREMENT BY 10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136900" y="4000500"/>
            <a:ext cx="6007100" cy="901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5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START WITH 120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MAXVALUE 9999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NOCACHE</a:t>
            </a:r>
          </a:p>
          <a:p>
            <a:pPr>
              <a:lnSpc>
                <a:spcPts val="215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36900" y="4826000"/>
            <a:ext cx="6007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NOCYCLE;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2500" y="51054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Sequence created.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1" name="TextBox 2"/>
          <p:cNvSpPr txBox="1"/>
          <p:nvPr/>
        </p:nvSpPr>
        <p:spPr>
          <a:xfrm>
            <a:off x="2501900" y="546100"/>
            <a:ext cx="6642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Writing SQL Statements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5397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SQL statements are not case-sensitive.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209800"/>
            <a:ext cx="6184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SQL statements can be on one or more lines.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90600" y="2616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616200"/>
            <a:ext cx="55499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Keywords cannot be abbreviated or split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2959100"/>
            <a:ext cx="1879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across lines.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90600" y="3352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352800"/>
            <a:ext cx="62103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Clauses are usually placed on separate lines.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90600" y="37592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3759200"/>
            <a:ext cx="5524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Indents are used to enhance readability.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90600" y="41529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435100" y="4152900"/>
            <a:ext cx="64897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</a:t>
            </a:r>
            <a:r>
              <a:rPr lang="en-CA" sz="2205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SQL*Plus, SQL statements can optionally be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435100" y="45085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terminated by a semicolon (;). Semicolons are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35100" y="48387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required if you execute multiple SQL statements.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90600" y="52451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In SQL*plus, you are required to end each SQL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35100" y="55753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statement with a semicolon (;).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1219200" y="520700"/>
            <a:ext cx="7924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NEXTVAL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and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CURRVAL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Pseudocolumns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NEXTVAL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returns the next available sequence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46300"/>
            <a:ext cx="77089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value. It returns a unique value every time it is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referenced, even for different users.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8829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CURRVAL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obtains the current sequence value.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0600" y="32639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3263900"/>
            <a:ext cx="67945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NEXTVAL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must be issued for that sequence before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36195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CURRVAL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contains a value.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3009900" y="546100"/>
            <a:ext cx="6134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a Sequence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Insert a new department named “Support” in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location ID 2500: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2500" y="27432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INTO departments(department_id,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90800" y="3022600"/>
            <a:ext cx="6553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department_name, location_id)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2500" y="33020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VALUES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590800" y="3302000"/>
            <a:ext cx="36576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(dept_deptid_seq.NEXTVAL,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590800" y="3568700"/>
            <a:ext cx="2578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'Support', 2500);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52500" y="3848100"/>
            <a:ext cx="2247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1 row created.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90600" y="43942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View the current value for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DEPT_DEPTID_SEQ</a:t>
            </a:r>
          </a:p>
          <a:p>
            <a:pPr>
              <a:lnSpc>
                <a:spcPts val="264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35100" y="47625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sequence: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2500" y="5245100"/>
            <a:ext cx="1066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2159000" y="5245100"/>
            <a:ext cx="33909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dept_deptid_seq.CURRVAL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952500" y="55118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2159000" y="55118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dual;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324100" y="546100"/>
            <a:ext cx="6819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Caching Sequence Values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Caching sequence values in memory gives faster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access to those values.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65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Gaps in sequence values can occur when: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2100" y="29591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A rollback occurs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62100" y="33274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The system crashes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2100" y="36957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A sequence is used in another table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667000" y="546100"/>
            <a:ext cx="6477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Modifying a Sequence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Change the increment value, maximum value,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minimum value, cycle option, or cache option: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2500" y="28448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SEQUENCE dept_deptid_seq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09900" y="3124200"/>
            <a:ext cx="6134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INCREMENT BY 20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09900" y="3390900"/>
            <a:ext cx="61341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MAXVALUE 999999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NOCACHE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09900" y="3949700"/>
            <a:ext cx="6134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NOCYCLE;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2500" y="42164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Sequence altered.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2451100" y="546100"/>
            <a:ext cx="66929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  <a:tabLst>
                <a:tab pos="11049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Guidelines for Modifying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	a Sequence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You must be the owner or have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privilege for the sequence.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52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552700"/>
            <a:ext cx="6032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Only future sequence numbers are affected.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90600" y="2959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959100"/>
            <a:ext cx="49403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sequence must be dropped and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289300"/>
            <a:ext cx="6413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re-created to restart the sequence at a different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619500"/>
            <a:ext cx="1282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number.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90600" y="4025900"/>
            <a:ext cx="26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4025900"/>
            <a:ext cx="41656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Some validation is performed.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90600" y="44069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435100" y="4406900"/>
            <a:ext cx="65913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To remove a sequence, 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952500" y="50165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 SEQUENCE dept_deptid_seq;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52500" y="53086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Sequence dropped.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3873500" y="546100"/>
            <a:ext cx="5270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Indexes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22400" y="1854200"/>
            <a:ext cx="1041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Object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111500" y="1854200"/>
            <a:ext cx="160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Description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22400" y="2387600"/>
            <a:ext cx="939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Table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111500" y="2387600"/>
            <a:ext cx="4762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Basic unit of storage; composed of rows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22400" y="2768600"/>
            <a:ext cx="863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View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111500" y="2768600"/>
            <a:ext cx="47879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Logically represents subsets of data 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111500" y="3035300"/>
            <a:ext cx="2387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one or more tables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22400" y="3441700"/>
            <a:ext cx="1409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Sequence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111500" y="3441700"/>
            <a:ext cx="3175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Generates numeric values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22400" y="3822700"/>
            <a:ext cx="939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Index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111500" y="3822700"/>
            <a:ext cx="40767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Improves the performance of some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111500" y="4114800"/>
            <a:ext cx="6032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queries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22400" y="4508500"/>
            <a:ext cx="1358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Synonym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111500" y="4508500"/>
            <a:ext cx="410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Gives alternative names to objects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3873500" y="546100"/>
            <a:ext cx="5270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Indexes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An index: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2667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Is a schema object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16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16200"/>
            <a:ext cx="67437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Can be used by the Oracle server to speed up the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959100"/>
            <a:ext cx="4838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retrieval of rows by using a pointer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3352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352800"/>
            <a:ext cx="66802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Can reduce disk I/O by using a rapid path access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695700"/>
            <a:ext cx="4127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method to locate data quickly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77900" y="40894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4089400"/>
            <a:ext cx="57023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Is independent of the table that it indexes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77900" y="4495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435100" y="4495800"/>
            <a:ext cx="60071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Is used and maintained automatically by the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435100" y="48387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Oracle server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2286000" y="546100"/>
            <a:ext cx="6858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How Are Indexes Created?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Automatically: A unique index is created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33600"/>
            <a:ext cx="77089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automatically when you define a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PRIMARY KEY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or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UNIQUE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constraint in a table definition.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41021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Manually: Users can create nonunique indexes on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4445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columns to speed up access to the rows.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3048000" y="546100"/>
            <a:ext cx="6096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Creating an Index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Create an index on one or more columns: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2500" y="25019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INDEX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index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2500" y="27813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ON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 (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[,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]...);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0600" y="34290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Improve the speed of query access to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35100" y="37592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9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LAST_NAME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column in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table:</a:t>
            </a:r>
          </a:p>
          <a:p>
            <a:pPr>
              <a:lnSpc>
                <a:spcPts val="24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2500" y="44958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INDEX emp_last_name_idx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2500" y="4775200"/>
            <a:ext cx="533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781300" y="4775200"/>
            <a:ext cx="3124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employees(last_name);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52500" y="50546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0000"/>
                </a:solidFill>
                <a:latin typeface="Courier New Bold"/>
                <a:cs typeface="Courier New Bold"/>
              </a:rPr>
              <a:t>Index created.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349500" y="546100"/>
            <a:ext cx="6794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Index Creation Guidelines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39800" y="14732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Create an index when: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1879600"/>
            <a:ext cx="77089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55"/>
              </a:lnSpc>
            </a:pPr>
            <a:r>
              <a:rPr lang="en-CA" sz="1714" b="1" smtClean="0">
                <a:solidFill>
                  <a:srgbClr val="000000"/>
                </a:solidFill>
                <a:latin typeface="Arial Bold"/>
                <a:cs typeface="Arial Bold"/>
              </a:rPr>
              <a:t>A column contains a wide range of values</a:t>
            </a:r>
          </a:p>
          <a:p>
            <a:pPr>
              <a:lnSpc>
                <a:spcPts val="1955"/>
              </a:lnSpc>
            </a:pPr>
            <a:endParaRPr lang="en-CA" sz="17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35100" y="2298700"/>
            <a:ext cx="77089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55"/>
              </a:lnSpc>
            </a:pPr>
            <a:r>
              <a:rPr lang="en-CA" sz="1714" b="1" smtClean="0">
                <a:solidFill>
                  <a:srgbClr val="000000"/>
                </a:solidFill>
                <a:latin typeface="Arial Bold"/>
                <a:cs typeface="Arial Bold"/>
              </a:rPr>
              <a:t>A column contains a large number of null values</a:t>
            </a:r>
          </a:p>
          <a:p>
            <a:pPr>
              <a:lnSpc>
                <a:spcPts val="1955"/>
              </a:lnSpc>
            </a:pPr>
            <a:endParaRPr lang="en-CA" sz="17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2641600"/>
            <a:ext cx="77089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714" b="1" smtClean="0">
                <a:solidFill>
                  <a:srgbClr val="000000"/>
                </a:solidFill>
                <a:latin typeface="Arial Bold"/>
                <a:cs typeface="Arial Bold"/>
              </a:rPr>
              <a:t>One or more columns are frequently used together in a </a:t>
            </a:r>
            <a:r>
              <a:rPr lang="en-CA" sz="1714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  <a:r>
              <a:rPr lang="en-CA" sz="17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704" smtClean="0">
                <a:solidFill>
                  <a:srgbClr val="000000"/>
                </a:solidFill>
                <a:latin typeface="Times New Roman"/>
              </a:rPr>
            </a:br>
            <a:r>
              <a:rPr lang="en-CA" sz="1714" b="1" smtClean="0">
                <a:solidFill>
                  <a:srgbClr val="000000"/>
                </a:solidFill>
                <a:latin typeface="Arial Bold"/>
                <a:cs typeface="Arial Bold"/>
              </a:rPr>
              <a:t>clause or a join condition</a:t>
            </a:r>
          </a:p>
          <a:p>
            <a:pPr>
              <a:lnSpc>
                <a:spcPts val="2200"/>
              </a:lnSpc>
            </a:pPr>
            <a:endParaRPr lang="en-CA" sz="17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35100" y="3276600"/>
            <a:ext cx="7708900" cy="596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714" b="1" smtClean="0">
                <a:solidFill>
                  <a:srgbClr val="000000"/>
                </a:solidFill>
                <a:latin typeface="Arial Bold"/>
                <a:cs typeface="Arial Bold"/>
              </a:rPr>
              <a:t>The table is large and most queries are expected to retrieve less</a:t>
            </a:r>
            <a:r>
              <a:rPr lang="en-CA" sz="17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704" smtClean="0">
                <a:solidFill>
                  <a:srgbClr val="000000"/>
                </a:solidFill>
                <a:latin typeface="Times New Roman"/>
              </a:rPr>
            </a:br>
            <a:r>
              <a:rPr lang="en-CA" sz="1714" b="1" smtClean="0">
                <a:solidFill>
                  <a:srgbClr val="000000"/>
                </a:solidFill>
                <a:latin typeface="Arial Bold"/>
                <a:cs typeface="Arial Bold"/>
              </a:rPr>
              <a:t>than 2% to 4% of the rows in the table</a:t>
            </a:r>
          </a:p>
          <a:p>
            <a:pPr>
              <a:lnSpc>
                <a:spcPts val="2100"/>
              </a:lnSpc>
            </a:pPr>
            <a:endParaRPr lang="en-CA" sz="17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54100" y="3898900"/>
            <a:ext cx="808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Do not create an index when: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35100" y="4267200"/>
            <a:ext cx="77089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55"/>
              </a:lnSpc>
            </a:pPr>
            <a:r>
              <a:rPr lang="en-CA" sz="1714" b="1" smtClean="0">
                <a:solidFill>
                  <a:srgbClr val="000000"/>
                </a:solidFill>
                <a:latin typeface="Arial Bold"/>
                <a:cs typeface="Arial Bold"/>
              </a:rPr>
              <a:t>The columns are not often used as a condition in the query</a:t>
            </a:r>
          </a:p>
          <a:p>
            <a:pPr>
              <a:lnSpc>
                <a:spcPts val="1955"/>
              </a:lnSpc>
            </a:pPr>
            <a:endParaRPr lang="en-CA" sz="17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35100" y="4673600"/>
            <a:ext cx="7708900" cy="596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CA" sz="1714" b="1" smtClean="0">
                <a:solidFill>
                  <a:srgbClr val="000000"/>
                </a:solidFill>
                <a:latin typeface="Arial Bold"/>
                <a:cs typeface="Arial Bold"/>
              </a:rPr>
              <a:t>The table is small or most queries are expected to retrieve more</a:t>
            </a:r>
            <a:r>
              <a:rPr lang="en-CA" sz="17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704" smtClean="0">
                <a:solidFill>
                  <a:srgbClr val="000000"/>
                </a:solidFill>
                <a:latin typeface="Times New Roman"/>
              </a:rPr>
            </a:br>
            <a:r>
              <a:rPr lang="en-CA" sz="1714" b="1" smtClean="0">
                <a:solidFill>
                  <a:srgbClr val="000000"/>
                </a:solidFill>
                <a:latin typeface="Arial Bold"/>
                <a:cs typeface="Arial Bold"/>
              </a:rPr>
              <a:t>than 2% to 4% of the rows in the table</a:t>
            </a:r>
          </a:p>
          <a:p>
            <a:pPr>
              <a:lnSpc>
                <a:spcPts val="2000"/>
              </a:lnSpc>
            </a:pPr>
            <a:endParaRPr lang="en-CA" sz="17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35100" y="5295900"/>
            <a:ext cx="77089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55"/>
              </a:lnSpc>
            </a:pPr>
            <a:r>
              <a:rPr lang="en-CA" sz="1714" b="1" smtClean="0">
                <a:solidFill>
                  <a:srgbClr val="000000"/>
                </a:solidFill>
                <a:latin typeface="Arial Bold"/>
                <a:cs typeface="Arial Bold"/>
              </a:rPr>
              <a:t>The table is updated frequently</a:t>
            </a:r>
          </a:p>
          <a:p>
            <a:pPr>
              <a:lnSpc>
                <a:spcPts val="1955"/>
              </a:lnSpc>
            </a:pPr>
            <a:endParaRPr lang="en-CA" sz="1704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35100" y="5715000"/>
            <a:ext cx="77089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55"/>
              </a:lnSpc>
            </a:pPr>
            <a:r>
              <a:rPr lang="en-CA" sz="1714" b="1" smtClean="0">
                <a:solidFill>
                  <a:srgbClr val="000000"/>
                </a:solidFill>
                <a:latin typeface="Arial Bold"/>
                <a:cs typeface="Arial Bold"/>
              </a:rPr>
              <a:t>The indexed columns are referenced as part of an expression</a:t>
            </a:r>
          </a:p>
          <a:p>
            <a:pPr>
              <a:lnSpc>
                <a:spcPts val="1955"/>
              </a:lnSpc>
            </a:pPr>
            <a:endParaRPr lang="en-CA" sz="1704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374900" y="546100"/>
            <a:ext cx="676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Column Heading Defaults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1625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SQL*Plus: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562100" y="22225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Default heading alignment: Center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2100" y="25908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Default heading display: Uppercase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29464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946400"/>
            <a:ext cx="154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SQL*Plus: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562100" y="3340100"/>
            <a:ext cx="75819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330200" algn="l"/>
              </a:tabLst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Character and Date column headings are left-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	aligned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62100" y="40259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Number column headings are right-aligned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62100" y="43942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Default heading display: Uppercase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908300" y="546100"/>
            <a:ext cx="6235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Removing an Index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Remove an index from the data dictionary by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463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9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 INDEX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command:</a:t>
            </a:r>
          </a:p>
          <a:p>
            <a:pPr>
              <a:lnSpc>
                <a:spcPts val="24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2500" y="27686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 INDEX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index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33401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Remove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UPPER_LAST_NAME_IDX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index from</a:t>
            </a:r>
          </a:p>
          <a:p>
            <a:pPr>
              <a:lnSpc>
                <a:spcPts val="264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35100" y="3708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data dictionary: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2500" y="42291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 INDEX emp_last_name_idx;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2500" y="45085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Index dropped.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7900" y="49022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To drop an index, you must be the owner of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35100" y="5232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9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index or have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 ANY INDEX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privilege.</a:t>
            </a:r>
          </a:p>
          <a:p>
            <a:pPr>
              <a:lnSpc>
                <a:spcPts val="24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3644900" y="546100"/>
            <a:ext cx="549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Synonyms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22400" y="1854200"/>
            <a:ext cx="1041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Object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111500" y="1854200"/>
            <a:ext cx="160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Description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22400" y="2387600"/>
            <a:ext cx="939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Table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111500" y="2387600"/>
            <a:ext cx="4762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Basic unit of storage; composed of rows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22400" y="2768600"/>
            <a:ext cx="863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View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111500" y="2768600"/>
            <a:ext cx="47879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Logically represents subsets of data 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111500" y="3035300"/>
            <a:ext cx="2387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one or more tables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22400" y="3441700"/>
            <a:ext cx="1409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Sequence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111500" y="3441700"/>
            <a:ext cx="3175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Generates numeric values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22400" y="3822700"/>
            <a:ext cx="939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Index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111500" y="3822700"/>
            <a:ext cx="40767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Improves the performance of some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111500" y="4114800"/>
            <a:ext cx="6032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queries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22400" y="4508500"/>
            <a:ext cx="1358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Synonym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111500" y="4508500"/>
            <a:ext cx="410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Gives alternative names to objects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3644900" y="546100"/>
            <a:ext cx="549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Synonyms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Simplify access to objects by creating a synonym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6300" y="21590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(another name for an object). With synonyms, you can: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5654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Create an easier reference to a table that is owned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2895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by another user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7900" y="33020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Shorten lengthy object names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2500" y="38608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[PUBLIC] SYNONYM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synonym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2500" y="4114800"/>
            <a:ext cx="749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FOR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917700" y="4114800"/>
            <a:ext cx="1295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object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1600200" y="546100"/>
            <a:ext cx="7543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Creating and Removing Synonyms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7907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Create a shortened name for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DEPT_SUM_VU</a:t>
            </a:r>
          </a:p>
          <a:p>
            <a:pPr>
              <a:lnSpc>
                <a:spcPts val="264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view: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2500" y="2743200"/>
            <a:ext cx="81915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SYNONYM  d_sum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FOR  dept_sum_vu;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2500" y="33020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Synonym Created.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759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3759200"/>
            <a:ext cx="24765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Drop a synonym: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52500" y="43307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 SYNONYM d_sum;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52500" y="4610100"/>
            <a:ext cx="819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Synonym dropped.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3733800" y="546100"/>
            <a:ext cx="541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Summary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this lesson, you should have learned how to: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4254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Create, use, and remove views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16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16200"/>
            <a:ext cx="62738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Automatically generate sequence numbers by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959100"/>
            <a:ext cx="3898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using a sequence generator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3352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352800"/>
            <a:ext cx="65786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Create indexes to improve query retrieval speed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77900" y="3759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3759200"/>
            <a:ext cx="64389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synonyms to provide alternative names for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41021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objects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1943100" y="546100"/>
            <a:ext cx="7200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Practice 10: Overview of Part 2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This practice covers the following topics: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2844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Creating sequences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16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16200"/>
            <a:ext cx="2489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Using sequences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0226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022600"/>
            <a:ext cx="3949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Creating nonunique indexes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77900" y="34163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416300"/>
            <a:ext cx="27940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Creating synonyms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3035300" y="2679700"/>
            <a:ext cx="6108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Managing Objects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98700" y="3111500"/>
            <a:ext cx="6845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with Data Dictionary Views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644900" y="546100"/>
            <a:ext cx="549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Objectives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completing this lesson, you should be able to do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654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Use the data dictionary views to research data on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35100" y="2895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your objects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33020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Query various data dictionary views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870200" y="546100"/>
            <a:ext cx="6273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The Data Dictionary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581400" y="2273300"/>
            <a:ext cx="5562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Oracle server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01700" y="3302000"/>
            <a:ext cx="48514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Tables containing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business data: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3835400"/>
            <a:ext cx="4851400" cy="1193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329933"/>
                </a:solidFill>
                <a:latin typeface="Courier New Bold"/>
                <a:cs typeface="Courier New Bold"/>
              </a:rPr>
              <a:t>EMPLOYEES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329933"/>
                </a:solidFill>
                <a:latin typeface="Courier New Bold"/>
                <a:cs typeface="Courier New Bold"/>
              </a:rPr>
              <a:t>DEPARTMENTS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329933"/>
                </a:solidFill>
                <a:latin typeface="Courier New Bold"/>
                <a:cs typeface="Courier New Bold"/>
              </a:rPr>
              <a:t>LOCATIONS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329933"/>
                </a:solidFill>
                <a:latin typeface="Courier New Bold"/>
                <a:cs typeface="Courier New Bold"/>
              </a:rPr>
              <a:t>JOB_HISTORY</a:t>
            </a:r>
          </a:p>
          <a:p>
            <a:pPr>
              <a:lnSpc>
                <a:spcPts val="212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854700" y="3302000"/>
            <a:ext cx="31750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 dictionary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views: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854700" y="3835400"/>
            <a:ext cx="31750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9A6433"/>
                </a:solidFill>
                <a:latin typeface="Courier New Bold"/>
                <a:cs typeface="Courier New Bold"/>
              </a:rPr>
              <a:t>DICTIONARY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9A6433"/>
                </a:solidFill>
                <a:latin typeface="Courier New Bold"/>
                <a:cs typeface="Courier New Bold"/>
              </a:rPr>
              <a:t>USER_OBJECTS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9A6433"/>
                </a:solidFill>
                <a:latin typeface="Courier New Bold"/>
                <a:cs typeface="Courier New Bold"/>
              </a:rPr>
              <a:t>USER_TABLES</a:t>
            </a:r>
          </a:p>
          <a:p>
            <a:pPr>
              <a:lnSpc>
                <a:spcPts val="211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854700" y="4660900"/>
            <a:ext cx="3175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9A6433"/>
                </a:solidFill>
                <a:latin typeface="Courier New Bold"/>
                <a:cs typeface="Courier New Bold"/>
              </a:rPr>
              <a:t>USER_TAB_COLUMNS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2400300" y="546100"/>
            <a:ext cx="6743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Data Dictionary Structure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24000" y="2273300"/>
            <a:ext cx="7620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Oracle server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419600" y="3568700"/>
            <a:ext cx="4724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Consists of: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19600" y="3898900"/>
            <a:ext cx="4724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  Base tables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419600" y="4229100"/>
            <a:ext cx="4724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0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  User-accessible views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552700" y="546100"/>
            <a:ext cx="6591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Arithmetic Expressions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Create expressions with number and date data by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using arithmetic operators.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463800" y="2743200"/>
            <a:ext cx="1308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Operator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835400" y="2743200"/>
            <a:ext cx="160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Description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048000" y="31115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+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835400" y="3111500"/>
            <a:ext cx="774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Add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073400" y="3479800"/>
            <a:ext cx="406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-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835400" y="3479800"/>
            <a:ext cx="1257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Subtract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009900" y="3860800"/>
            <a:ext cx="43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*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835400" y="3860800"/>
            <a:ext cx="1206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Multiply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086100" y="4229100"/>
            <a:ext cx="406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/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835400" y="42291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Divide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2400300" y="546100"/>
            <a:ext cx="6743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Data Dictionary Structure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415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View naming convention: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654300"/>
            <a:ext cx="15367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View Prefix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200400" y="2654300"/>
            <a:ext cx="12446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Purpose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9845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200400" y="2997200"/>
            <a:ext cx="4241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User’s view (what is in your schema;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200400" y="3276600"/>
            <a:ext cx="5943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what you own)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35100" y="3594100"/>
            <a:ext cx="749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ALL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200400" y="3619500"/>
            <a:ext cx="42164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Expanded user’s view (what you can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200400" y="3886200"/>
            <a:ext cx="5943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access)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35100" y="4203700"/>
            <a:ext cx="749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DBA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200400" y="4241800"/>
            <a:ext cx="47244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Database administrator’s view (what is in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200400" y="4521200"/>
            <a:ext cx="5943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everyone’s schemas)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35100" y="4838700"/>
            <a:ext cx="609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V$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200400" y="4876800"/>
            <a:ext cx="309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Performance-related data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1778000" y="546100"/>
            <a:ext cx="7366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How to Use the Dictionary Views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Start with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DICTIONARY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. It contains the names and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descriptions of the dictionary tables and views.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90600" y="2641600"/>
            <a:ext cx="8153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DESCRIBE DICTIONARY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38735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*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41402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30400" y="4140200"/>
            <a:ext cx="16129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dictionary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44069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930400" y="4406900"/>
            <a:ext cx="4152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table_name = 'USER_OBJECTS';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1130300" y="508000"/>
            <a:ext cx="8013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USER_OBJECTS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and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ALL_OBJECTS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Views</a:t>
            </a:r>
          </a:p>
          <a:p>
            <a:pPr>
              <a:lnSpc>
                <a:spcPts val="336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7907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USER_OBJECTS:</a:t>
            </a:r>
          </a:p>
          <a:p>
            <a:pPr>
              <a:lnSpc>
                <a:spcPts val="264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90600" y="21971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Query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USER_OBJECTS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to see all of the objects that</a:t>
            </a:r>
          </a:p>
          <a:p>
            <a:pPr>
              <a:lnSpc>
                <a:spcPts val="264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35100" y="2565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are owned by you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0600" y="2971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Is a useful way to obtain a listing of all object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35100" y="3289300"/>
            <a:ext cx="77089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names and types in your schema, plus the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following information: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2100" y="40259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Date created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62100" y="43942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Date of last modification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0600" y="4686300"/>
            <a:ext cx="8153400" cy="812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571500">
              <a:lnSpc>
                <a:spcPts val="30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Status (valid or invalid)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ALL_OBJECTS:</a:t>
            </a:r>
          </a:p>
          <a:p>
            <a:pPr>
              <a:lnSpc>
                <a:spcPts val="30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0600" y="54991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Query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ALL_OBJECTS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to see all objects to which</a:t>
            </a:r>
          </a:p>
          <a:p>
            <a:pPr>
              <a:lnSpc>
                <a:spcPts val="264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47800" y="58674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you have access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2806700" y="508000"/>
            <a:ext cx="6337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USER_OBJECTS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View</a:t>
            </a:r>
          </a:p>
          <a:p>
            <a:pPr>
              <a:lnSpc>
                <a:spcPts val="336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7900" y="18669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object_name, object_type, created, status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1336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30400" y="2133600"/>
            <a:ext cx="1892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user_objects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4257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ORDER BY object_type;</a:t>
            </a:r>
          </a:p>
          <a:p>
            <a:pPr>
              <a:lnSpc>
                <a:spcPts val="211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340100"/>
            <a:ext cx="81534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3048000" y="546100"/>
            <a:ext cx="6096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Table Information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7907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USER_TABLES:</a:t>
            </a:r>
          </a:p>
          <a:p>
            <a:pPr>
              <a:lnSpc>
                <a:spcPts val="264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733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DESCRIBE user_tables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40259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table_name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42926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30400" y="4292600"/>
            <a:ext cx="1968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user_tables;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2857500" y="546100"/>
            <a:ext cx="6286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Column Information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7907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USER_TAB_COLUMNS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:</a:t>
            </a:r>
          </a:p>
          <a:p>
            <a:pPr>
              <a:lnSpc>
                <a:spcPts val="264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733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DESCRIBE user_tab_columns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5765800"/>
            <a:ext cx="81534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2857500" y="546100"/>
            <a:ext cx="6286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Column Information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7900" y="1866900"/>
            <a:ext cx="81661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952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column_name, data_type, data_length,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data_precision, data_scale, nullable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4257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30400" y="2425700"/>
            <a:ext cx="2425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user_tab_columns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924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30400" y="2692400"/>
            <a:ext cx="3746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table_name = 'EMPLOYEES';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628900" y="546100"/>
            <a:ext cx="6515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Constraint Information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676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USER_CONSTRAINTS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describes the constraint</a:t>
            </a:r>
          </a:p>
          <a:p>
            <a:pPr>
              <a:lnSpc>
                <a:spcPts val="264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0193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definitions on your tables.</a:t>
            </a:r>
          </a:p>
          <a:p>
            <a:pPr>
              <a:lnSpc>
                <a:spcPts val="247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336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5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USER_CONS_COLUMNS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describes columns that are</a:t>
            </a:r>
          </a:p>
          <a:p>
            <a:pPr>
              <a:lnSpc>
                <a:spcPts val="2505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2679700"/>
            <a:ext cx="77089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owned by you and that are specified in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constraints.</a:t>
            </a:r>
          </a:p>
          <a:p>
            <a:pPr>
              <a:lnSpc>
                <a:spcPts val="23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7900" y="33782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DESCRIBE user_constraints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0600" y="6045200"/>
            <a:ext cx="81534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628900" y="546100"/>
            <a:ext cx="6515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Constraint Information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7900" y="15875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constraint_name, constraint_type,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930400" y="1866900"/>
            <a:ext cx="72136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search_condition, r_constraint_name,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delete_rule, status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4130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930400" y="2413000"/>
            <a:ext cx="2425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user_constraints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26797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930400" y="2679700"/>
            <a:ext cx="3746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table_name = 'EMPLOYEES';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628900" y="546100"/>
            <a:ext cx="6515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Constraint Information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66900"/>
            <a:ext cx="8153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DESCRIBE user_cons_columns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38862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constraint_name, column_name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41529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930400" y="4152900"/>
            <a:ext cx="2578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user_cons_columns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44323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930400" y="4432300"/>
            <a:ext cx="3746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table_name = 'EMPLOYEES';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5956300"/>
            <a:ext cx="81661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2222500" y="546100"/>
            <a:ext cx="6921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Arithmetic Operators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7900" y="18669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  <a:tabLst>
                <a:tab pos="35433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 salary,	salary + 300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1336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30400" y="21336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3111500" y="546100"/>
            <a:ext cx="6032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View Information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57200" y="1625600"/>
            <a:ext cx="406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31800" y="3276600"/>
            <a:ext cx="431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7200" y="4457700"/>
            <a:ext cx="406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3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65200" y="1638300"/>
            <a:ext cx="8064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DESCRIBE user_views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65200" y="3327400"/>
            <a:ext cx="8064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DISTINCT view_name FROM user_views;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7900" y="43815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text FROM user_views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7900" y="46609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view_name = 'EMP_DETAILS_VIEW';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007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2667000" y="546100"/>
            <a:ext cx="6477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Sequence Information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7900" y="18796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DESCRIBE user_sequences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667000" y="546100"/>
            <a:ext cx="6477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Sequence Information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Verify your sequence values in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463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9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USER_SEQUENCES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data dictionary table.</a:t>
            </a:r>
          </a:p>
          <a:p>
            <a:pPr>
              <a:lnSpc>
                <a:spcPts val="24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5781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171700" y="2578100"/>
            <a:ext cx="5156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sequence_name, min_value, max_value,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171700" y="2844800"/>
            <a:ext cx="3670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increment_by, last_number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1242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171700" y="3124200"/>
            <a:ext cx="2387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user_sequences;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90600" y="4724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LAST_NUMBER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column displays the next</a:t>
            </a:r>
          </a:p>
          <a:p>
            <a:pPr>
              <a:lnSpc>
                <a:spcPts val="264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47800" y="5041900"/>
            <a:ext cx="76962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available sequence number if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NOCACHE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is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specified.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2717800" y="546100"/>
            <a:ext cx="6426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Synonym Information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7900" y="18669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DESCRIBE user_synonyms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38735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*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41402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930400" y="4140200"/>
            <a:ext cx="2247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user_synonyms;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082800" y="546100"/>
            <a:ext cx="7061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Adding Comments to a Table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You can add comments to a table or column by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463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9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COMMENT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statement:</a:t>
            </a:r>
          </a:p>
          <a:p>
            <a:pPr>
              <a:lnSpc>
                <a:spcPts val="24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628900"/>
            <a:ext cx="81661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COMMENT ON TABLE employees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IS 'Employee Information';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31877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Comment created.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7719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Comments can be viewed through the data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35100" y="41021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dictionary views: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62100" y="44704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ALL_COL_COMMENTS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62100" y="48260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USER_COL_COMMENTS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62100" y="51943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ALL_TAB_COMMENTS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62100" y="55626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USER_TAB_COMMENTS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3" name="TextBox 2"/>
          <p:cNvSpPr txBox="1"/>
          <p:nvPr/>
        </p:nvSpPr>
        <p:spPr>
          <a:xfrm>
            <a:off x="3733800" y="546100"/>
            <a:ext cx="541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Summary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524000"/>
            <a:ext cx="8267700" cy="1104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this lesson, you should have learned how to find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information about your objects through the following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dictionary views:</a:t>
            </a:r>
          </a:p>
          <a:p>
            <a:pPr>
              <a:lnSpc>
                <a:spcPts val="265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527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52700"/>
            <a:ext cx="1866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DICTIONARY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946400"/>
            <a:ext cx="26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946400"/>
            <a:ext cx="21844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USER_OBJECTS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327400"/>
            <a:ext cx="26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327400"/>
            <a:ext cx="20193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USER_TABLES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77900" y="37084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708400"/>
            <a:ext cx="2870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USER_TAB_COLUMNS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77900" y="4102100"/>
            <a:ext cx="26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4102100"/>
            <a:ext cx="28575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USER_CONSTRAINTS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77900" y="4483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435100" y="4483100"/>
            <a:ext cx="3048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USER_CONS_COLUMNS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977900" y="4876800"/>
            <a:ext cx="26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435100" y="4876800"/>
            <a:ext cx="18542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USER_VIEWS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977900" y="5257800"/>
            <a:ext cx="26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435100" y="5257800"/>
            <a:ext cx="25273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USER_SEQUENCES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977900" y="5638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1435100" y="5638800"/>
            <a:ext cx="30607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USER_TAB_SYNONYMS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2705100" y="546100"/>
            <a:ext cx="6438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Practice 11: Overview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This practice covers the following topics: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352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Querying the dictionary views for table and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35100" y="2565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column information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2959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959100"/>
            <a:ext cx="60071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Querying the dictionary views for constraint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3289300"/>
            <a:ext cx="1727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information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36830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683000"/>
            <a:ext cx="6921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Querying the dictionary views for view information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77900" y="40894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4089400"/>
            <a:ext cx="59563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Querying the dictionary views for sequence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4445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information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7900" y="48387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Querying the dictionary views for synonym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35100" y="5181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information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77900" y="55753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Adding a comment to a table and querying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35100" y="59182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dictionary views for comment information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2959100" y="2679700"/>
            <a:ext cx="6184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Oracle Join Syntax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3644900" y="546100"/>
            <a:ext cx="549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Objectives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completing this lesson, you should be able to do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400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Write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statements to access data from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35100" y="2882900"/>
            <a:ext cx="77089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more than one table using equijoins and non-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equijoins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36322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Use outer joins to view data that generally does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35100" y="39751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not meet a join condition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7900" y="43688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Join a table to itself by using a self-join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498600" y="546100"/>
            <a:ext cx="7645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Obtaining Data from Multiple Tables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38200" y="1828800"/>
            <a:ext cx="1562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4838700" y="1828800"/>
            <a:ext cx="1854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876300" y="2705100"/>
            <a:ext cx="8267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844800" y="5156200"/>
            <a:ext cx="62992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743200" y="584200"/>
            <a:ext cx="6400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Operator Precedence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7900" y="1866900"/>
            <a:ext cx="34417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398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 salary,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	employees;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3911600"/>
            <a:ext cx="34417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398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 salary,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	employees;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5334000"/>
            <a:ext cx="3327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21200" y="1879600"/>
            <a:ext cx="3086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12*salary+100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21200" y="3924300"/>
            <a:ext cx="3086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12*(salary+100)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721600" y="1993900"/>
            <a:ext cx="1308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721600" y="4013200"/>
            <a:ext cx="1308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908300" y="546100"/>
            <a:ext cx="6235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Cartesian Products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 Cartesian product is formed when: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62100" y="22225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A join condition is omitted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2100" y="25908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A join condition is invalid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2100" y="2946400"/>
            <a:ext cx="75819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330200" algn="l"/>
              </a:tabLst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All rows in the first table are joined to all rows in the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	second table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6322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To avoid a Cartesian product, always include a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35100" y="39497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9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valid join condition in a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clause.</a:t>
            </a:r>
          </a:p>
          <a:p>
            <a:pPr>
              <a:lnSpc>
                <a:spcPts val="24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1866900" y="546100"/>
            <a:ext cx="7277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Generating a Cartesian Product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25500" y="1752600"/>
            <a:ext cx="42291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 (20 rows)</a:t>
            </a:r>
          </a:p>
          <a:p>
            <a:pPr>
              <a:lnSpc>
                <a:spcPts val="2300"/>
              </a:lnSpc>
            </a:pPr>
            <a:endParaRPr lang="en-CA" sz="189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12800" y="2616200"/>
            <a:ext cx="4241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36600" y="4978400"/>
            <a:ext cx="4318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Cartesian product: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2800" y="5270500"/>
            <a:ext cx="424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20 x 8 = 160 rows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60700" y="5715000"/>
            <a:ext cx="1993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156200" y="1752600"/>
            <a:ext cx="38735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 (8 rows)</a:t>
            </a:r>
          </a:p>
          <a:p>
            <a:pPr>
              <a:lnSpc>
                <a:spcPts val="2300"/>
              </a:lnSpc>
            </a:pPr>
            <a:endParaRPr lang="en-CA" sz="1912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5" name="TextBox 2"/>
          <p:cNvSpPr txBox="1"/>
          <p:nvPr/>
        </p:nvSpPr>
        <p:spPr>
          <a:xfrm>
            <a:off x="3289300" y="546100"/>
            <a:ext cx="5854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Types of Joins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87400" y="1752600"/>
            <a:ext cx="83566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3898900" algn="l"/>
              </a:tabLst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Oracle-proprietary joins	SQL:1999-compliant joins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(8</a:t>
            </a:r>
            <a:r>
              <a:rPr lang="en-CA" sz="2205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and earlier releases)</a:t>
            </a:r>
          </a:p>
          <a:p>
            <a:pPr>
              <a:lnSpc>
                <a:spcPts val="25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66800" y="26289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7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524000" y="2628900"/>
            <a:ext cx="1282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Equijoin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978400" y="2590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5435600" y="2590800"/>
            <a:ext cx="154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Cross join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066800" y="30353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5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645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524000" y="3035300"/>
            <a:ext cx="1892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Non-equijoin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4978400" y="29972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5435600" y="2997200"/>
            <a:ext cx="1727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Natural join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066800" y="34290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70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524000" y="3429000"/>
            <a:ext cx="14986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Outer join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4978400" y="33909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5435600" y="3390900"/>
            <a:ext cx="1905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Using clause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066800" y="38354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5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645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524000" y="3835400"/>
            <a:ext cx="12954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Self-join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4978400" y="37973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5435600" y="3797300"/>
            <a:ext cx="25781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Full (or two-sided)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5435600" y="4152900"/>
            <a:ext cx="3708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65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outer join</a:t>
            </a:r>
          </a:p>
          <a:p>
            <a:pPr>
              <a:lnSpc>
                <a:spcPts val="2465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978400" y="45339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5435600" y="4533900"/>
            <a:ext cx="19050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Arbitrary join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23" name="TextBox 23"/>
          <p:cNvSpPr txBox="1"/>
          <p:nvPr/>
        </p:nvSpPr>
        <p:spPr>
          <a:xfrm>
            <a:off x="5435600" y="4864100"/>
            <a:ext cx="37084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condition for outer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join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1511300" y="546100"/>
            <a:ext cx="7632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Joining Tables Using Oracle Syntax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a join to query data from more than one table: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39800" y="24765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   table1.column, table2.column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9800" y="27432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133600" y="2743200"/>
            <a:ext cx="21590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table1, table2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39800" y="30099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133600" y="3009900"/>
            <a:ext cx="4711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table1.column1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=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 table2.column2;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37973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797300"/>
            <a:ext cx="60833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Write the join condition in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77900" y="4229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4229100"/>
            <a:ext cx="67691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Prefix the column name with the table name when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4572000"/>
            <a:ext cx="77089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same column name appears in more than one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table.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3733800" y="546100"/>
            <a:ext cx="541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Equijoins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50900" y="1828800"/>
            <a:ext cx="1562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5181600" y="1841500"/>
            <a:ext cx="1854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838200" y="5270500"/>
            <a:ext cx="5334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5194300" y="5257800"/>
            <a:ext cx="5334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476500" y="5905500"/>
            <a:ext cx="1612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Foreign key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5638800" y="5905500"/>
            <a:ext cx="1625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Primary key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908300" y="558800"/>
            <a:ext cx="6235700" cy="990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00"/>
              </a:lnSpc>
              <a:tabLst>
                <a:tab pos="4318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Retrieving Records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	with Equijoins</a:t>
            </a:r>
          </a:p>
          <a:p>
            <a:pPr>
              <a:lnSpc>
                <a:spcPts val="34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27100" y="1879600"/>
            <a:ext cx="82169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employees.employee_id, employees.last_name,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78000" y="2133600"/>
            <a:ext cx="7366000" cy="558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employees.department_id, departments.department_id,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departments.location_id</a:t>
            </a:r>
          </a:p>
          <a:p>
            <a:pPr>
              <a:lnSpc>
                <a:spcPts val="190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27100" y="2616200"/>
            <a:ext cx="711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778000" y="2616200"/>
            <a:ext cx="29083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employees, departments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27100" y="2857500"/>
            <a:ext cx="8890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778000" y="2857500"/>
            <a:ext cx="66421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employees.department_id = departments.department_id;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14400" y="5092700"/>
            <a:ext cx="82296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2044700" y="558800"/>
            <a:ext cx="7099300" cy="939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100"/>
              </a:lnSpc>
              <a:tabLst>
                <a:tab pos="5207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Additional Search Conditions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	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AND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Operator</a:t>
            </a:r>
          </a:p>
          <a:p>
            <a:pPr>
              <a:lnSpc>
                <a:spcPts val="31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38200" y="1816100"/>
            <a:ext cx="1562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4457700" y="1816100"/>
            <a:ext cx="1866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736600" y="4483100"/>
            <a:ext cx="5334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815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394200" y="4457700"/>
            <a:ext cx="5334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1295400" y="546100"/>
            <a:ext cx="7848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Qualifying Ambiguous Column Names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Use table prefixes to qualify column names that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are in multiple tables.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52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552700"/>
            <a:ext cx="5930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table prefixes to improve performance.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90600" y="2959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959100"/>
            <a:ext cx="64770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column aliases to distinguish columns that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302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have identical names but reside in different tables.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2" name="TextBox 2"/>
          <p:cNvSpPr txBox="1"/>
          <p:nvPr/>
        </p:nvSpPr>
        <p:spPr>
          <a:xfrm>
            <a:off x="2857500" y="546100"/>
            <a:ext cx="6286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Table Aliases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5067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table aliases to simplify queries.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209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209800"/>
            <a:ext cx="59436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table prefixes to improve performance.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054100" y="28575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006600" y="2857500"/>
            <a:ext cx="2222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e.employee_id,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4051300" y="2857500"/>
            <a:ext cx="19431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e.last_name,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5829300" y="2857500"/>
            <a:ext cx="24892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e.department_id,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006600" y="3187700"/>
            <a:ext cx="24892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d.department_id,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4330700" y="3187700"/>
            <a:ext cx="20828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d.location_id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054100" y="3517900"/>
            <a:ext cx="8636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2006600" y="3517900"/>
            <a:ext cx="15367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3378200" y="3517900"/>
            <a:ext cx="444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644900" y="3517900"/>
            <a:ext cx="20828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, departments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5562600" y="3517900"/>
            <a:ext cx="444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054100" y="38481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2006600" y="3848100"/>
            <a:ext cx="2654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e.department_id =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4470400" y="3848100"/>
            <a:ext cx="2527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d.department_id;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1943100" y="546100"/>
            <a:ext cx="7200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Joining More Than Two Tables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82600" y="1828800"/>
            <a:ext cx="1562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340100" y="1828800"/>
            <a:ext cx="1866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6121400" y="1828800"/>
            <a:ext cx="1562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LOCATIONS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81000" y="5168900"/>
            <a:ext cx="8763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336800" y="5422900"/>
            <a:ext cx="6807200" cy="58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To join </a:t>
            </a:r>
            <a:r>
              <a:rPr lang="en-CA" sz="1810" b="1" i="1" smtClean="0">
                <a:solidFill>
                  <a:srgbClr val="000000"/>
                </a:solidFill>
                <a:latin typeface="Arial Bold Italic"/>
                <a:cs typeface="Arial Bold Italic"/>
              </a:rPr>
              <a:t>n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 tables together, you need a minimum of n-1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join conditions. For example, to join three tables, a</a:t>
            </a:r>
          </a:p>
          <a:p>
            <a:pPr>
              <a:lnSpc>
                <a:spcPts val="19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36800" y="5994400"/>
            <a:ext cx="6807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2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minimum of two joins is required.</a:t>
            </a:r>
          </a:p>
          <a:p>
            <a:pPr>
              <a:lnSpc>
                <a:spcPts val="162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768600" y="546100"/>
            <a:ext cx="6375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Defining a Null Value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 null is a value that is unavailable, unassigned,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unknown, or inapplicable.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65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 null is not the same as a zero or a blank space.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7600" y="3111500"/>
            <a:ext cx="8026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  <a:tabLst>
                <a:tab pos="4635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 job_id, salary,	commission_pct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7600" y="33909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070100" y="33909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104900" y="5384800"/>
            <a:ext cx="80391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3340100" y="546100"/>
            <a:ext cx="5803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Non-Equijoins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38200" y="1841500"/>
            <a:ext cx="42799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63600" y="5257800"/>
            <a:ext cx="4254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32400" y="1841500"/>
            <a:ext cx="37973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JOB_GRADES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232400" y="4699000"/>
            <a:ext cx="3797300" cy="698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Salary in the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table must be between</a:t>
            </a:r>
          </a:p>
          <a:p>
            <a:pPr>
              <a:lnSpc>
                <a:spcPts val="250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232400" y="5334000"/>
            <a:ext cx="37973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lowest salary and highest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salary in the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JOB_GRADES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table.</a:t>
            </a:r>
          </a:p>
          <a:p>
            <a:pPr>
              <a:lnSpc>
                <a:spcPts val="23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908300" y="546100"/>
            <a:ext cx="62357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Retrieving Records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with Non-Equijoins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16000" y="1854200"/>
            <a:ext cx="8128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e.last_name, e.salary, j.grade_level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16000" y="21336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68500" y="2133600"/>
            <a:ext cx="36576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 e, job_grades j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16000" y="24003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68500" y="2400300"/>
            <a:ext cx="1346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e.salary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968500" y="2679700"/>
            <a:ext cx="7175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BETWEEN j.lowest_sal AND j.highest_sal;</a:t>
            </a:r>
          </a:p>
          <a:p>
            <a:pPr>
              <a:lnSpc>
                <a:spcPts val="213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2500" y="5257800"/>
            <a:ext cx="8191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556000" y="546100"/>
            <a:ext cx="5588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Outer Joins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50900" y="1841500"/>
            <a:ext cx="1866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5181600" y="1841500"/>
            <a:ext cx="1562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5181600" y="4914900"/>
            <a:ext cx="39624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622800" y="5473700"/>
            <a:ext cx="45212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There are no employees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in department 190.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921000" y="546100"/>
            <a:ext cx="6223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Outer Joins Syntax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You use an outer join to see rows that do not meet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join condition.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65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outer join operator is the plus sign (+).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39800" y="3162300"/>
            <a:ext cx="82042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 table1.column, table2.column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   table1, table2</a:t>
            </a:r>
          </a:p>
          <a:p>
            <a:pPr>
              <a:lnSpc>
                <a:spcPts val="26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39800" y="38735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  table1.column</a:t>
            </a:r>
            <a:r>
              <a:rPr lang="en-CA" sz="1810" b="1" i="1" smtClean="0">
                <a:solidFill>
                  <a:srgbClr val="FF0032"/>
                </a:solidFill>
                <a:latin typeface="Courier New Bold Italic"/>
                <a:cs typeface="Courier New Bold Italic"/>
              </a:rPr>
              <a:t>(+)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 =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 table2.column;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9800" y="4533900"/>
            <a:ext cx="82042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 table1.column, table2.column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   table1, table2</a:t>
            </a:r>
          </a:p>
          <a:p>
            <a:pPr>
              <a:lnSpc>
                <a:spcPts val="26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39800" y="5245100"/>
            <a:ext cx="820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  table1.column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=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table2.column</a:t>
            </a:r>
            <a:r>
              <a:rPr lang="en-CA" sz="1810" b="1" i="1" smtClean="0">
                <a:solidFill>
                  <a:srgbClr val="FF0032"/>
                </a:solidFill>
                <a:latin typeface="Courier New Bold Italic"/>
                <a:cs typeface="Courier New Bold Italic"/>
              </a:rPr>
              <a:t>(+)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3009900" y="546100"/>
            <a:ext cx="6134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Outer Joins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30300" y="1879600"/>
            <a:ext cx="80137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e.last_name, e.department_id, d.department_name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30300" y="2171700"/>
            <a:ext cx="774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81200" y="2171700"/>
            <a:ext cx="34671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 e, departments d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130300" y="2489200"/>
            <a:ext cx="8890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81200" y="2489200"/>
            <a:ext cx="46863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e.department_id(+) = d.department_id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6502400" y="2489200"/>
            <a:ext cx="406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749300" y="4610100"/>
            <a:ext cx="8394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3695700" y="546100"/>
            <a:ext cx="5448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Self-Joins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09600" y="1828800"/>
            <a:ext cx="2933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 (WORKER)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4711700" y="1828800"/>
            <a:ext cx="3086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 (MANAGER)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558800" y="3733800"/>
            <a:ext cx="5334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686300" y="3771900"/>
            <a:ext cx="5334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260600" y="5588000"/>
            <a:ext cx="68834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4318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MANAGER_ID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 in the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WORKER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 table is equal to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EMPLOYEE_ID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 in the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MANAGER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 table.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565400" y="546100"/>
            <a:ext cx="6578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Joining a Table to Itself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41400" y="1803400"/>
            <a:ext cx="81026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  <a:tabLst>
                <a:tab pos="9652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worker.last_name || ' works for '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|| manager.last_name</a:t>
            </a:r>
          </a:p>
          <a:p>
            <a:pPr>
              <a:lnSpc>
                <a:spcPts val="26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1400" y="2501900"/>
            <a:ext cx="8636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006600" y="2501900"/>
            <a:ext cx="50927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 worker, employees manager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41400" y="28321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006600" y="2832100"/>
            <a:ext cx="566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worker.manager_id = manager.employee_id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7454900" y="28321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762000" y="5422900"/>
            <a:ext cx="8382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3733800" y="546100"/>
            <a:ext cx="541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Summary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1104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this appendix, you should have learned how to use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joins to display data from multiple tables by using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Oracle-proprietary syntax for versions 8</a:t>
            </a:r>
            <a:r>
              <a:rPr lang="en-CA" sz="2205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and earlier.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2768600" y="546100"/>
            <a:ext cx="6375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Practice C: Overview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This practice covers writing queries to join tables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using Oracle syntax.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3213100" y="2679700"/>
            <a:ext cx="5930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SQL*Plus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971800" y="546100"/>
            <a:ext cx="6172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Lesson Objectives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completing this lesson, you should be able to do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52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52700"/>
            <a:ext cx="4114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List the features of Oracle10</a:t>
            </a:r>
            <a:r>
              <a:rPr lang="en-CA" sz="2205" b="1" i="1" smtClean="0">
                <a:solidFill>
                  <a:srgbClr val="000000"/>
                </a:solidFill>
                <a:latin typeface="Arial Bold Italic"/>
                <a:cs typeface="Arial Bold Italic"/>
              </a:rPr>
              <a:t>g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959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959100"/>
            <a:ext cx="66802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Discuss the theoretical and physical aspects of a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3302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relational database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7900" y="37084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Describe the Oracle implementation of the RDBMS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35100" y="4038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and ORDBMS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7900" y="44450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Understand the goals of the course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3581400" y="546100"/>
            <a:ext cx="5562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Null Values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349500" y="977900"/>
            <a:ext cx="6794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in Arithmetic Expressions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Arithmetic expressions containing a null value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evaluate to null.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04900" y="2730500"/>
            <a:ext cx="8039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  <a:tabLst>
                <a:tab pos="24511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	12*salary*commission_pct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04900" y="30099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057400" y="30099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3644900" y="546100"/>
            <a:ext cx="549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Objectives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completing this appendix, you should be able to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do 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52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52700"/>
            <a:ext cx="2717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Log in to SQL*Plus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959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959100"/>
            <a:ext cx="2921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Edit SQL commands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352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352800"/>
            <a:ext cx="58166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Format output using SQL*Plus commands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77900" y="3759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759200"/>
            <a:ext cx="33274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Interact with script files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1993900" y="546100"/>
            <a:ext cx="7150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SQL and SQL*Plus Interaction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975100" y="1879600"/>
            <a:ext cx="5168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0000"/>
                </a:solidFill>
                <a:latin typeface="Arial Bold"/>
                <a:cs typeface="Arial Bold"/>
              </a:rPr>
              <a:t>SQL statements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010400" y="2197100"/>
            <a:ext cx="2133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Server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11400" y="2616200"/>
            <a:ext cx="6832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SQL*Plus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114800" y="3543300"/>
            <a:ext cx="5029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0000"/>
                </a:solidFill>
                <a:latin typeface="Arial Bold"/>
                <a:cs typeface="Arial Bold"/>
              </a:rPr>
              <a:t>Query results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89200" y="4254500"/>
            <a:ext cx="6654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Buffer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02100" y="5410200"/>
            <a:ext cx="5041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SQL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000500" y="5676900"/>
            <a:ext cx="5143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scripts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1" name="TextBox 2"/>
          <p:cNvSpPr txBox="1"/>
          <p:nvPr/>
        </p:nvSpPr>
        <p:spPr>
          <a:xfrm>
            <a:off x="2527300" y="546100"/>
            <a:ext cx="66167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SQL Statements Versus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SQL*Plus Commands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38227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SQL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90600" y="2222500"/>
            <a:ext cx="37084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195" smtClean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A language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628900"/>
            <a:ext cx="37084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195" smtClean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ANSI-standard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0600" y="3060700"/>
            <a:ext cx="37084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CA" sz="2195" smtClean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Keywords cannot be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abbreviated</a:t>
            </a:r>
          </a:p>
          <a:p>
            <a:pPr>
              <a:lnSpc>
                <a:spcPts val="224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746500"/>
            <a:ext cx="37084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CA" sz="2195" smtClean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Statements manipulate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data and table</a:t>
            </a:r>
          </a:p>
          <a:p>
            <a:pPr>
              <a:lnSpc>
                <a:spcPts val="224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4318000"/>
            <a:ext cx="34798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definitions in the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database</a:t>
            </a:r>
          </a:p>
          <a:p>
            <a:pPr>
              <a:lnSpc>
                <a:spcPts val="22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09700" y="5295900"/>
            <a:ext cx="3289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2095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SQL	SQL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41400" y="5562600"/>
            <a:ext cx="3657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  <a:tabLst>
                <a:tab pos="23749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statements	buffer</a:t>
            </a:r>
          </a:p>
          <a:p>
            <a:pPr>
              <a:lnSpc>
                <a:spcPts val="205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813300" y="1828800"/>
            <a:ext cx="42164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SQL*Plus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927600" y="2222500"/>
            <a:ext cx="41021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195" smtClean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An environment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927600" y="2628900"/>
            <a:ext cx="41021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195" smtClean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Oracle-proprietary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927600" y="3035300"/>
            <a:ext cx="41021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195" smtClean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Keywords can be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156200" y="3352800"/>
            <a:ext cx="38735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abbreviated</a:t>
            </a:r>
          </a:p>
          <a:p>
            <a:pPr>
              <a:lnSpc>
                <a:spcPts val="2185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927600" y="3746500"/>
            <a:ext cx="41021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CA" sz="2195" smtClean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Commands do not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allow manipulation of</a:t>
            </a:r>
          </a:p>
          <a:p>
            <a:pPr>
              <a:lnSpc>
                <a:spcPts val="224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156200" y="4318000"/>
            <a:ext cx="38735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values in the database</a:t>
            </a:r>
          </a:p>
          <a:p>
            <a:pPr>
              <a:lnSpc>
                <a:spcPts val="22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889500" y="5295900"/>
            <a:ext cx="4140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20066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SQL*Plus	SQL*Plus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813300" y="5562600"/>
            <a:ext cx="4216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  <a:tabLst>
                <a:tab pos="22860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commands	buffer</a:t>
            </a:r>
          </a:p>
          <a:p>
            <a:pPr>
              <a:lnSpc>
                <a:spcPts val="205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2667000" y="546100"/>
            <a:ext cx="6477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Overview of SQL*Plus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2794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Log in to SQL*Plus.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209800"/>
            <a:ext cx="3962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Describe the table structure.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90600" y="2616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616200"/>
            <a:ext cx="35306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Edit your SQL statement.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90600" y="30226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022600"/>
            <a:ext cx="4038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Execute SQL from SQL*Plus.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90600" y="34163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3416300"/>
            <a:ext cx="62992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Save SQL statements to files and append SQL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3759200"/>
            <a:ext cx="2717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statements to files.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90600" y="41529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435100" y="4152900"/>
            <a:ext cx="2844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Execute saved files.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990600" y="45593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435100" y="4559300"/>
            <a:ext cx="58166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Load commands from file to buffer to edit.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2552700" y="546100"/>
            <a:ext cx="6591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Logging In to SQL*Plus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From a Windows environment: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90600" y="49276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4927600"/>
            <a:ext cx="31750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From a command line: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679700" y="5397500"/>
            <a:ext cx="6464300" cy="673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20828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sqlplus [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username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[/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password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[@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database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]]]</a:t>
            </a:r>
          </a:p>
          <a:p>
            <a:pPr>
              <a:lnSpc>
                <a:spcPts val="24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2286000" y="546100"/>
            <a:ext cx="6858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Displaying Table Structure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778000"/>
            <a:ext cx="82677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the SQL*Plus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DESCRIBE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command to display the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structure of a table: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7813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DESC[RIBE]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tablename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2286000" y="546100"/>
            <a:ext cx="6858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Displaying Table Structure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7900" y="18796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  <a:tabLst>
                <a:tab pos="685800" algn="l"/>
                <a:tab pos="19050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SQL&gt;	DESCRIBE	departments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24000" y="26670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Name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4800600" y="26670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Null?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6032500" y="26670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Type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524000" y="2946400"/>
            <a:ext cx="6388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----------------------- -------- ------------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524000" y="3213100"/>
            <a:ext cx="20320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4800600" y="3213100"/>
            <a:ext cx="2717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NOT NULL NUMBER(4)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524000" y="3492500"/>
            <a:ext cx="2311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DEPARTMENT_NAME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4800600" y="3492500"/>
            <a:ext cx="3124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NOT NULL VARCHAR2(30)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524000" y="3771900"/>
            <a:ext cx="16129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MANAGER_ID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4800600" y="37719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NUMBER(6)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524000" y="4038600"/>
            <a:ext cx="184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LOCATION_ID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4800600" y="40386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NUMBER(4)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2057400" y="546100"/>
            <a:ext cx="7086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SQL*Plus Editing Commands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790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790700"/>
            <a:ext cx="2374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A[PPEND] </a:t>
            </a:r>
            <a:r>
              <a:rPr lang="en-CA" sz="2205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text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197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197100"/>
            <a:ext cx="3543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C[HANGE] / </a:t>
            </a:r>
            <a:r>
              <a:rPr lang="en-CA" sz="2205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old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/ </a:t>
            </a:r>
            <a:r>
              <a:rPr lang="en-CA" sz="2205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new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2590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590800"/>
            <a:ext cx="3048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C[HANGE] / </a:t>
            </a:r>
            <a:r>
              <a:rPr lang="en-CA" sz="2205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text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 /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29972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2997200"/>
            <a:ext cx="2870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CL[EAR] BUFF[ER]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77900" y="33909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3390900"/>
            <a:ext cx="685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DEL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77900" y="37973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435100" y="3797300"/>
            <a:ext cx="1028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DEL </a:t>
            </a:r>
            <a:r>
              <a:rPr lang="en-CA" sz="2205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977900" y="4203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435100" y="4203700"/>
            <a:ext cx="13716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DEL </a:t>
            </a:r>
            <a:r>
              <a:rPr lang="en-CA" sz="2205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m 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2" name="TextBox 2"/>
          <p:cNvSpPr txBox="1"/>
          <p:nvPr/>
        </p:nvSpPr>
        <p:spPr>
          <a:xfrm>
            <a:off x="2057400" y="546100"/>
            <a:ext cx="7086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SQL*Plus Editing Commands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778000"/>
            <a:ext cx="2540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778000"/>
            <a:ext cx="13335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I[NPUT]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120900"/>
            <a:ext cx="254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120900"/>
            <a:ext cx="2171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I[NPUT] </a:t>
            </a:r>
            <a:r>
              <a:rPr lang="en-CA" sz="2205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text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2476500"/>
            <a:ext cx="254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476500"/>
            <a:ext cx="1168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L[IST]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2832100"/>
            <a:ext cx="2540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2832100"/>
            <a:ext cx="14986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L[IST] </a:t>
            </a:r>
            <a:r>
              <a:rPr lang="en-CA" sz="2205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77900" y="3175000"/>
            <a:ext cx="254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3175000"/>
            <a:ext cx="184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L[IST]</a:t>
            </a:r>
            <a:r>
              <a:rPr lang="en-CA" sz="2205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 m 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77900" y="3530600"/>
            <a:ext cx="2540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435100" y="3530600"/>
            <a:ext cx="10033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R[UN]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977900" y="3873500"/>
            <a:ext cx="254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435100" y="3873500"/>
            <a:ext cx="33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977900" y="4229100"/>
            <a:ext cx="254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435100" y="4229100"/>
            <a:ext cx="1168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n text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977900" y="4584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1435100" y="4584700"/>
            <a:ext cx="12065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0 </a:t>
            </a:r>
            <a:r>
              <a:rPr lang="en-CA" sz="2205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text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260600" y="520700"/>
            <a:ext cx="6883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LIST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n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, and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APPEND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7900" y="18796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SQL&gt; LIST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3749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1  SELECT last_name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641600"/>
            <a:ext cx="1295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2* 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336800" y="26416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31623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SQL&gt; 1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7900" y="3454400"/>
            <a:ext cx="8166100" cy="990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1* SELECT last_name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SQL&gt; A , job_id</a:t>
            </a:r>
          </a:p>
          <a:p>
            <a:pPr>
              <a:lnSpc>
                <a:spcPts val="4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7900" y="4483100"/>
            <a:ext cx="8166100" cy="952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9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1* SELECT last_name, job_id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SQL&gt; L</a:t>
            </a:r>
          </a:p>
          <a:p>
            <a:pPr>
              <a:lnSpc>
                <a:spcPts val="39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7900" y="56515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1  SELECT last_name, job_id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7900" y="5930900"/>
            <a:ext cx="1295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2* 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2336800" y="59309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489200" y="546100"/>
            <a:ext cx="6654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Defining a Column Alias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 column alias: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388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Renames a column heading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16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16200"/>
            <a:ext cx="36576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Is useful with calculations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0226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022600"/>
            <a:ext cx="6680200" cy="304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Immediately follows the column name (There can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327400"/>
            <a:ext cx="7708900" cy="787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also be the optional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AS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keyword between the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column name and alias.)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7900" y="41021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Requires double quotation marks if it contains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35100" y="4419600"/>
            <a:ext cx="77089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spaces or special characters or if it is case-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sensitive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2120900" y="520700"/>
            <a:ext cx="7023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CHANGE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Command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7900" y="18669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SQL&gt; L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3876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1* SELECT * from employees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705100"/>
            <a:ext cx="8166100" cy="1460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9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SQL&gt; c/employees/departments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1* SELECT * from departments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SQL&gt; L</a:t>
            </a:r>
          </a:p>
          <a:p>
            <a:pPr>
              <a:lnSpc>
                <a:spcPts val="39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43815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1* SELECT * from departments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2362200" y="546100"/>
            <a:ext cx="6781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SQL*Plus File Commands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790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790700"/>
            <a:ext cx="2374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SAVE </a:t>
            </a:r>
            <a:r>
              <a:rPr lang="en-CA" sz="2205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filename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77900" y="2197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197100"/>
            <a:ext cx="2197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GET </a:t>
            </a:r>
            <a:r>
              <a:rPr lang="en-CA" sz="2205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filename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2590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590800"/>
            <a:ext cx="2540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START </a:t>
            </a:r>
            <a:r>
              <a:rPr lang="en-CA" sz="2205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filename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29972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2997200"/>
            <a:ext cx="1866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@ </a:t>
            </a:r>
            <a:r>
              <a:rPr lang="en-CA" sz="2205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filename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77900" y="33909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3390900"/>
            <a:ext cx="2374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EDIT </a:t>
            </a:r>
            <a:r>
              <a:rPr lang="en-CA" sz="2205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filename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77900" y="37973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435100" y="3797300"/>
            <a:ext cx="2540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SPOOL </a:t>
            </a:r>
            <a:r>
              <a:rPr lang="en-CA" sz="2205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filename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977900" y="4203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435100" y="4203700"/>
            <a:ext cx="8636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EXIT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2" name="TextBox 2"/>
          <p:cNvSpPr txBox="1"/>
          <p:nvPr/>
        </p:nvSpPr>
        <p:spPr>
          <a:xfrm>
            <a:off x="1295400" y="520700"/>
            <a:ext cx="7848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SAVE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and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START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Commands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55700" y="1866900"/>
            <a:ext cx="7988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SQL&gt; L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46300"/>
            <a:ext cx="7708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1  SELECT last_name, manager_id, department_id</a:t>
            </a:r>
          </a:p>
          <a:p>
            <a:pPr>
              <a:lnSpc>
                <a:spcPts val="210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35100" y="2413000"/>
            <a:ext cx="12065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2* 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794000" y="24130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155700" y="26797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SQL&gt;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841500" y="2679700"/>
            <a:ext cx="2108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SAVE my_query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130300" y="3175000"/>
            <a:ext cx="3200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Created file my_query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143000" y="36957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SQL&gt;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816100" y="3695700"/>
            <a:ext cx="2247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START my_query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143000" y="41148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LAST_NAME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4686300" y="4114800"/>
            <a:ext cx="35306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MANAGER_ID DEPARTMENT_ID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143000" y="4394200"/>
            <a:ext cx="70739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------------------------- ---------- -------------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143000" y="46609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King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7683500" y="4660900"/>
            <a:ext cx="533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90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143000" y="4940300"/>
            <a:ext cx="1295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Kochhar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5638800" y="4940300"/>
            <a:ext cx="749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100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7683500" y="4940300"/>
            <a:ext cx="609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90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1143000" y="5499100"/>
            <a:ext cx="8001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20 rows selected.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3733800" y="546100"/>
            <a:ext cx="541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Summary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4400" y="1473200"/>
            <a:ext cx="82296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this appendix, you should have learned how to use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SQL*Plus as an environment to do 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2200" y="23876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549400" y="2387600"/>
            <a:ext cx="3467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Execute SQL statements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92200" y="27940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549400" y="2794000"/>
            <a:ext cx="2921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Edit SQL statements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092200" y="32004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549400" y="3200400"/>
            <a:ext cx="2082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Format output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092200" y="3594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549400" y="3594100"/>
            <a:ext cx="33274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Interact with script files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2667000" y="584200"/>
            <a:ext cx="6477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Column Aliases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66800" y="1854200"/>
            <a:ext cx="2857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 AS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797300" y="1854200"/>
            <a:ext cx="3060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name, commission_pct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6654800" y="1854200"/>
            <a:ext cx="876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comm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66800" y="21336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019300" y="21336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028700" y="3378200"/>
            <a:ext cx="81153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54100" y="4089400"/>
            <a:ext cx="2425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378200" y="4089400"/>
            <a:ext cx="1066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"Name"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4330700" y="4089400"/>
            <a:ext cx="184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, salary*12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5969000" y="4089400"/>
            <a:ext cx="2387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"Annual Salary"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054100" y="43561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2006600" y="43561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028700" y="5600700"/>
            <a:ext cx="81153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2501900" y="546100"/>
            <a:ext cx="6642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Concatenation Operator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 concatenation operator: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59436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Links columns or character strings to other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552700"/>
            <a:ext cx="1333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columns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2959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959100"/>
            <a:ext cx="5207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Is represented by two vertical bars (||)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3352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352800"/>
            <a:ext cx="62230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Creates a resultant column that is a character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695700"/>
            <a:ext cx="16764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expression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77900" y="4216400"/>
            <a:ext cx="1066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171700" y="4216400"/>
            <a:ext cx="4622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last_name||job_id AS "Employees"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77900" y="44831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2171700" y="44831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463800" y="546100"/>
            <a:ext cx="668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Literal Character Strings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 literal is a character, a number, or a date that is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463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9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included in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statement.</a:t>
            </a:r>
          </a:p>
          <a:p>
            <a:pPr>
              <a:lnSpc>
                <a:spcPts val="24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5654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Date and character literal values must be enclosed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2895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by single quotation marks.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7900" y="33020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Each character string is output once for each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35100" y="36322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row returned.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1917700" y="571500"/>
            <a:ext cx="7226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Literal Character Strings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7900" y="2006600"/>
            <a:ext cx="81661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952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 ||' is a '||job_id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AS "Employee Details"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527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30400" y="25527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1981200" y="520700"/>
            <a:ext cx="7162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Alternative Quote (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q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) Operator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5842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Specify your own quotation mark delimiter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209800"/>
            <a:ext cx="3009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Choose any delimiter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90600" y="2616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616200"/>
            <a:ext cx="45974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Increase readability and usability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31115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department_name ||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30400" y="3403600"/>
            <a:ext cx="72136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q'[, it's assigned Manager Id: ]'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|| manager_id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7900" y="3937000"/>
            <a:ext cx="81661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957079"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AS "Department and Manager"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departments;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43000" y="5549900"/>
            <a:ext cx="8001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3213100" y="546100"/>
            <a:ext cx="5930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Duplicate Rows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default display of queries is all rows, including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duplicate rows.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616200"/>
            <a:ext cx="65659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398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department_id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	employees;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4533900"/>
            <a:ext cx="65659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52500" algn="l"/>
                <a:tab pos="9398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	DISTINCT department_id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	employees;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5842000"/>
            <a:ext cx="6565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658100" y="2717800"/>
            <a:ext cx="1371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58100" y="4648200"/>
            <a:ext cx="1371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1943100" y="546100"/>
            <a:ext cx="7200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SQL and </a:t>
            </a:r>
            <a:r>
              <a:rPr lang="en-CA" sz="2805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SQL*Plus Interaction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76400" y="2832100"/>
            <a:ext cx="2260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Internet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89100" y="3098800"/>
            <a:ext cx="2247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browser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552700" y="3886200"/>
            <a:ext cx="1384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SQL*Plus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27300" y="4165600"/>
            <a:ext cx="1409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commands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81200" y="5054600"/>
            <a:ext cx="1955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Client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51300" y="2044700"/>
            <a:ext cx="2870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SQL statements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48300" y="3937000"/>
            <a:ext cx="1473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Query results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038600" y="4660900"/>
            <a:ext cx="2882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Formatted report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959600" y="2197100"/>
            <a:ext cx="2070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Oracle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972300" y="2451100"/>
            <a:ext cx="2057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server</a:t>
            </a:r>
          </a:p>
          <a:p>
            <a:pPr>
              <a:lnSpc>
                <a:spcPts val="164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4" name="TextBox 2"/>
          <p:cNvSpPr txBox="1"/>
          <p:nvPr/>
        </p:nvSpPr>
        <p:spPr>
          <a:xfrm>
            <a:off x="2527300" y="546100"/>
            <a:ext cx="66167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SQL Statements Versus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SQL*Plus Commands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7900" y="1485900"/>
            <a:ext cx="36576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SQL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2200" y="1854200"/>
            <a:ext cx="35433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A language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2209800"/>
            <a:ext cx="35433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ANSI standard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2200" y="2578100"/>
            <a:ext cx="35433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Keyword cannot be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20800" y="2870200"/>
            <a:ext cx="33147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abbreviated</a:t>
            </a:r>
          </a:p>
          <a:p>
            <a:pPr>
              <a:lnSpc>
                <a:spcPts val="1985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2200" y="3225800"/>
            <a:ext cx="35433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  <a:tabLst>
                <a:tab pos="228600" algn="l"/>
              </a:tabLst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Statements manipulate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	data and table definitions</a:t>
            </a:r>
          </a:p>
          <a:p>
            <a:pPr>
              <a:lnSpc>
                <a:spcPts val="204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20800" y="3746500"/>
            <a:ext cx="33147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in the database</a:t>
            </a:r>
          </a:p>
          <a:p>
            <a:pPr>
              <a:lnSpc>
                <a:spcPts val="2025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841500" y="5511800"/>
            <a:ext cx="27940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367291"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SQL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statements</a:t>
            </a:r>
          </a:p>
          <a:p>
            <a:pPr>
              <a:lnSpc>
                <a:spcPts val="215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737100" y="1485900"/>
            <a:ext cx="42926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SQL*Plus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851400" y="1854200"/>
            <a:ext cx="41783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An environment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851400" y="2209800"/>
            <a:ext cx="41783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Oracle-proprietary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851400" y="2578100"/>
            <a:ext cx="41783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Keywords can be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080000" y="2870200"/>
            <a:ext cx="39497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abbreviated</a:t>
            </a:r>
          </a:p>
          <a:p>
            <a:pPr>
              <a:lnSpc>
                <a:spcPts val="1985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851400" y="3225800"/>
            <a:ext cx="41783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  <a:tabLst>
                <a:tab pos="228600" algn="l"/>
              </a:tabLst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Commands do not allow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	manipulation of values in</a:t>
            </a:r>
          </a:p>
          <a:p>
            <a:pPr>
              <a:lnSpc>
                <a:spcPts val="204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080000" y="3746500"/>
            <a:ext cx="39497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the database</a:t>
            </a:r>
          </a:p>
          <a:p>
            <a:pPr>
              <a:lnSpc>
                <a:spcPts val="2025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851400" y="4089400"/>
            <a:ext cx="41783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Runs on a browser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851400" y="4483100"/>
            <a:ext cx="41783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  <a:tabLst>
                <a:tab pos="228600" algn="l"/>
              </a:tabLst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Centrally loaded; does not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	have to be implemented</a:t>
            </a:r>
          </a:p>
          <a:p>
            <a:pPr>
              <a:lnSpc>
                <a:spcPts val="2025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080000" y="4991100"/>
            <a:ext cx="39497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on each machine</a:t>
            </a:r>
          </a:p>
          <a:p>
            <a:pPr>
              <a:lnSpc>
                <a:spcPts val="204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969000" y="5524500"/>
            <a:ext cx="3060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SQL*Plus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905500" y="5791200"/>
            <a:ext cx="3124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commands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2844800" y="546100"/>
            <a:ext cx="6299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Goals of the Course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completing this course, you should be able to do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654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Identify the major structural components of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35100" y="2895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Oracle Database 10</a:t>
            </a:r>
            <a:r>
              <a:rPr lang="en-CA" sz="2205" b="1" i="1" smtClean="0">
                <a:solidFill>
                  <a:srgbClr val="000000"/>
                </a:solidFill>
                <a:latin typeface="Arial Bold Italic"/>
                <a:cs typeface="Arial Bold Italic"/>
              </a:rPr>
              <a:t>g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32893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3289300"/>
            <a:ext cx="6845300" cy="304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Retrieve row and column data from tables with the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3606800"/>
            <a:ext cx="26035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5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</a:t>
            </a:r>
          </a:p>
          <a:p>
            <a:pPr>
              <a:lnSpc>
                <a:spcPts val="2475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40259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4025900"/>
            <a:ext cx="5956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Create reports of sorted and restricted data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77900" y="44196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4419600"/>
            <a:ext cx="64135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Employ SQL functions to generate and retrieve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47752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customized data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7900" y="51816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Run data manipulation language (DML) statements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35100" y="55118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to update data in Oracle Database 10</a:t>
            </a:r>
            <a:r>
              <a:rPr lang="en-CA" sz="2205" b="1" i="1" smtClean="0">
                <a:solidFill>
                  <a:srgbClr val="000000"/>
                </a:solidFill>
                <a:latin typeface="Arial Bold Italic"/>
                <a:cs typeface="Arial Bold Italic"/>
              </a:rPr>
              <a:t>g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77900" y="59182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Obtain metadata by querying the dictionary views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628900" y="546100"/>
            <a:ext cx="6515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Overview of </a:t>
            </a:r>
            <a:r>
              <a:rPr lang="en-CA" sz="2805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SQL*Plus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you log in to </a:t>
            </a:r>
            <a:r>
              <a:rPr lang="en-CA" sz="2205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SQL*Plus, you can: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906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47800" y="2209800"/>
            <a:ext cx="35433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Describe table structures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90600" y="2616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47800" y="2616200"/>
            <a:ext cx="5537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Enter, execute, and edit SQL statements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90600" y="30226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47800" y="3022600"/>
            <a:ext cx="5461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Save or append SQL statements to files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90600" y="34163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47800" y="3416300"/>
            <a:ext cx="60706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Execute or edit statements that are stored in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47800" y="37719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saved script files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2501900" y="546100"/>
            <a:ext cx="6642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Logging In to </a:t>
            </a:r>
            <a:r>
              <a:rPr lang="en-CA" sz="2805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SQL*Plus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From your browser environment: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540000" y="546100"/>
            <a:ext cx="6604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SQL*Plus Environment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985000" y="10668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8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7607300" y="10668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9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5486400" y="2057400"/>
            <a:ext cx="36576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7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82600" y="4241800"/>
            <a:ext cx="86614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58900" y="52197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197100" y="52197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3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378200" y="52197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4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4178300" y="52197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5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2286000" y="546100"/>
            <a:ext cx="6858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Displaying Table Structure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63600" y="1778000"/>
            <a:ext cx="82804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7"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the </a:t>
            </a:r>
            <a:r>
              <a:rPr lang="en-CA" sz="2205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SQL*Plus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DESCRIBE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command to display the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structure of a table: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7813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DESC[RIBE]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tablename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2286000" y="546100"/>
            <a:ext cx="6858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Displaying Table Structure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7900" y="18669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DESCRIBE employees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2222500" y="546100"/>
            <a:ext cx="6921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Interacting with Script Files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68400" y="4038600"/>
            <a:ext cx="49530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  <a:tabLst>
                <a:tab pos="8382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 hire_date, salary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	employees;</a:t>
            </a:r>
          </a:p>
          <a:p>
            <a:pPr>
              <a:lnSpc>
                <a:spcPts val="193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251200" y="5029200"/>
            <a:ext cx="287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235700" y="4102100"/>
            <a:ext cx="2794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2222500" y="546100"/>
            <a:ext cx="6921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Interacting with Script Files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2222500" y="546100"/>
            <a:ext cx="6921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Interacting with Script Files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98700" y="5080000"/>
            <a:ext cx="68453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2222500" y="546100"/>
            <a:ext cx="6921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Interacting with Script Files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36700" y="4292600"/>
            <a:ext cx="76073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510" b="1" smtClean="0">
                <a:solidFill>
                  <a:srgbClr val="000000"/>
                </a:solidFill>
                <a:latin typeface="Courier New Bold"/>
                <a:cs typeface="Courier New Bold"/>
              </a:rPr>
              <a:t>D:\TEMP\emp_data.sql</a:t>
            </a:r>
          </a:p>
          <a:p>
            <a:pPr>
              <a:lnSpc>
                <a:spcPts val="1800"/>
              </a:lnSpc>
            </a:pPr>
            <a:endParaRPr lang="en-CA" sz="15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31100" y="5537200"/>
            <a:ext cx="1612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3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2540000" y="546100"/>
            <a:ext cx="6604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SQL*Plus History Page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420100" y="1371600"/>
            <a:ext cx="723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3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289800" y="2908300"/>
            <a:ext cx="18542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23900" y="4991100"/>
            <a:ext cx="84201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3683000" y="546100"/>
            <a:ext cx="5461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Oracle10</a:t>
            </a:r>
            <a:r>
              <a:rPr lang="en-CA" sz="2805" b="1" i="1" smtClean="0">
                <a:solidFill>
                  <a:srgbClr val="000000"/>
                </a:solidFill>
                <a:latin typeface="Arial Bold Italic"/>
                <a:cs typeface="Arial Bold Italic"/>
              </a:rPr>
              <a:t>g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97000" y="2463800"/>
            <a:ext cx="3581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Scalability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943100" y="3733800"/>
            <a:ext cx="3035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Reliability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111500" y="4737100"/>
            <a:ext cx="1866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Single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781300" y="5003800"/>
            <a:ext cx="21971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3683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development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	model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83400" y="2324100"/>
            <a:ext cx="2146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One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31000" y="2603500"/>
            <a:ext cx="2298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vendor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172200" y="3594100"/>
            <a:ext cx="2857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Unified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80100" y="3873500"/>
            <a:ext cx="3149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management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092700" y="4864100"/>
            <a:ext cx="39370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Common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skill sets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2540000" y="546100"/>
            <a:ext cx="6604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SQL*Plus History Page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397500" y="2374900"/>
            <a:ext cx="3746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3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33500" y="4991100"/>
            <a:ext cx="7810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4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1955800" y="546100"/>
            <a:ext cx="7188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Setting </a:t>
            </a:r>
            <a:r>
              <a:rPr lang="en-CA" sz="2805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SQL*Plus Preferences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946900" y="2628900"/>
            <a:ext cx="21971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04900" y="4406900"/>
            <a:ext cx="80391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581900" y="4889500"/>
            <a:ext cx="15621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3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1231900" y="546100"/>
            <a:ext cx="7912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Setting the Output Location Preference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378700" y="1295400"/>
            <a:ext cx="17653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38900" y="5257800"/>
            <a:ext cx="27051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3733800" y="546100"/>
            <a:ext cx="541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Summary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this lesson, you should have learned how to: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Write a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 that: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2100" y="26289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Returns all rows and columns from a table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2100" y="29845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Returns specified columns from a table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62100" y="3340100"/>
            <a:ext cx="75819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330200" algn="l"/>
              </a:tabLst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Uses column aliases to display more descriptive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	column headings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0600" y="40259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Use the </a:t>
            </a:r>
            <a:r>
              <a:rPr lang="en-CA" sz="2205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SQL*Plus environment to write, save, and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35100" y="4356100"/>
            <a:ext cx="77089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execute SQL statements and </a:t>
            </a:r>
            <a:r>
              <a:rPr lang="en-CA" sz="2205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SQL*Plus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commands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7900" y="5245100"/>
            <a:ext cx="81661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*|{[DISTINCT]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column|expression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 [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alias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],...}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table;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794000" y="546100"/>
            <a:ext cx="635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Practice 1: Overview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This practice covers the following topics: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5257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Selecting all data from different tables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16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16200"/>
            <a:ext cx="4648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Describing the structure of tables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0226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022600"/>
            <a:ext cx="67818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Performing arithmetic calculations and specifying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3655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column names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7900" y="3759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3759200"/>
            <a:ext cx="24003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Using </a:t>
            </a:r>
            <a:r>
              <a:rPr lang="en-CA" sz="2205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SQL*Plus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2159000" y="2679700"/>
            <a:ext cx="6985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Restricting and Sorting Data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3644900" y="546100"/>
            <a:ext cx="549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Objectives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completing this lesson, you should be able to do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52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52700"/>
            <a:ext cx="5905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Limit the rows that are retrieved by a query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959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959100"/>
            <a:ext cx="5791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Sort the rows that are retrieved by a query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352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352800"/>
            <a:ext cx="60198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ampersand substitution in </a:t>
            </a:r>
            <a:r>
              <a:rPr lang="en-CA" sz="2205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SQL*Plus to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47800" y="37084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restrict and sort output at run time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1790700" y="546100"/>
            <a:ext cx="7353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Limiting Rows Using a Selection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01700" y="1854200"/>
            <a:ext cx="8242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854200" y="4483100"/>
            <a:ext cx="7289800" cy="863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5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“retrieve all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employees in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department 90”</a:t>
            </a:r>
          </a:p>
          <a:p>
            <a:pPr>
              <a:lnSpc>
                <a:spcPts val="205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460500" y="546100"/>
            <a:ext cx="7683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Limiting the Rows That Are Selected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Restrict the rows that are returned by using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463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9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clause:</a:t>
            </a:r>
          </a:p>
          <a:p>
            <a:pPr>
              <a:lnSpc>
                <a:spcPts val="24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679700"/>
            <a:ext cx="81661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*|{[DISTINCT]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column|expression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 [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alias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],...}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 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32512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[WHERE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condition(s)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7900" y="37465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follows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514600" y="520700"/>
            <a:ext cx="6629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7900" y="18669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last_name, job_id, department_id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1463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43100" y="21463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4130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43100" y="2413000"/>
            <a:ext cx="2794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= 90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4533900" y="24130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3683000" y="546100"/>
            <a:ext cx="5461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Oracle10</a:t>
            </a:r>
            <a:r>
              <a:rPr lang="en-CA" sz="2805" b="1" i="1" smtClean="0">
                <a:solidFill>
                  <a:srgbClr val="000000"/>
                </a:solidFill>
                <a:latin typeface="Arial Bold Italic"/>
                <a:cs typeface="Arial Bold Italic"/>
              </a:rPr>
              <a:t>g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2146300" y="546100"/>
            <a:ext cx="6997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Character Strings and Dates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Character strings and date values are enclosed by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single quotation marks.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65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Character values are case-sensitive, and date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2895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values are format-sensitive.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2893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3289300"/>
            <a:ext cx="54102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default date format is DD-MON-RR.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3924300"/>
            <a:ext cx="55880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 job_id, department_id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77900" y="42037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943100" y="42037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77900" y="44831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943100" y="4483100"/>
            <a:ext cx="184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last_name =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581400" y="4483100"/>
            <a:ext cx="1422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'Whalen'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4800600" y="44831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8" name="TextBox 2"/>
          <p:cNvSpPr txBox="1"/>
          <p:nvPr/>
        </p:nvSpPr>
        <p:spPr>
          <a:xfrm>
            <a:off x="2527300" y="546100"/>
            <a:ext cx="6616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Comparison Conditions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146300" y="1866900"/>
            <a:ext cx="1308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Operator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708400" y="1866900"/>
            <a:ext cx="1270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Meaning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819400" y="22225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=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708400" y="2222500"/>
            <a:ext cx="1244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Equal to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819400" y="26035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&gt;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708400" y="2603500"/>
            <a:ext cx="1689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Greater than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692400" y="2984500"/>
            <a:ext cx="609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&gt;=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708400" y="2984500"/>
            <a:ext cx="2933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Greater than or equal to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819400" y="33528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&lt;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708400" y="3352800"/>
            <a:ext cx="1397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Less than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755900" y="3721100"/>
            <a:ext cx="609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&lt;=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708400" y="3721100"/>
            <a:ext cx="2641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Less than or equal to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2755900" y="4076700"/>
            <a:ext cx="5969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&lt;&gt;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708400" y="4076700"/>
            <a:ext cx="1663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Not equal to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2146300" y="4419600"/>
            <a:ext cx="1219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BETWEEN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3708400" y="4445000"/>
            <a:ext cx="24257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Between two values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2146300" y="46990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...AND...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3708400" y="4724400"/>
            <a:ext cx="1460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(inclusive)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2146300" y="5105400"/>
            <a:ext cx="1295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IN(set)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3708400" y="5130800"/>
            <a:ext cx="3365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Match any of a list of values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3" name="TextBox 23"/>
          <p:cNvSpPr txBox="1"/>
          <p:nvPr/>
        </p:nvSpPr>
        <p:spPr>
          <a:xfrm>
            <a:off x="2146300" y="55245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LIKE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3708400" y="5549900"/>
            <a:ext cx="311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Match a character pattern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5" name="TextBox 25"/>
          <p:cNvSpPr txBox="1"/>
          <p:nvPr/>
        </p:nvSpPr>
        <p:spPr>
          <a:xfrm>
            <a:off x="2146300" y="5918200"/>
            <a:ext cx="1447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IS NULL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708400" y="6045200"/>
            <a:ext cx="5321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Is a null value</a:t>
            </a:r>
          </a:p>
          <a:p>
            <a:pPr>
              <a:lnSpc>
                <a:spcPts val="144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1981200" y="546100"/>
            <a:ext cx="7162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Comparison Conditions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7900" y="18669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 salary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1336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43100" y="21336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4130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43100" y="24130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salary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895600" y="2413000"/>
            <a:ext cx="1295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&lt;= 3000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987800" y="24130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057400" y="520700"/>
            <a:ext cx="7086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BETWEEN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Condition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778000"/>
            <a:ext cx="82677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BETWEEN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condition to display rows based on a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range of values: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781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 salary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8448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943100" y="28448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31242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943100" y="3124200"/>
            <a:ext cx="4152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salary BETWEEN 2500 AND 3500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5892800" y="31242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416300" y="3848100"/>
            <a:ext cx="1549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Lower limit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5080000" y="3848100"/>
            <a:ext cx="1536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Upper limit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590800" y="520700"/>
            <a:ext cx="6553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Condition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63600" y="1778000"/>
            <a:ext cx="82804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7"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membership condition to test for values in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 list: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908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last_name, salary, manager_id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8575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943100" y="28575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31369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943100" y="31369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manager_id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441700" y="3136900"/>
            <a:ext cx="3060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 (100, 101, 201) 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1" name="TextBox 2"/>
          <p:cNvSpPr txBox="1"/>
          <p:nvPr/>
        </p:nvSpPr>
        <p:spPr>
          <a:xfrm>
            <a:off x="2374900" y="520700"/>
            <a:ext cx="676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LIKE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Condition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LIKE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condition to perform wildcard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searches of valid search string values.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552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552700"/>
            <a:ext cx="58674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Search conditions can contain either literal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882900"/>
            <a:ext cx="32893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characters or numbers: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562100" y="3263900"/>
            <a:ext cx="3175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892300" y="3263900"/>
            <a:ext cx="44450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%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denotes zero or many characters.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562100" y="3632200"/>
            <a:ext cx="330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–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892300" y="3632200"/>
            <a:ext cx="3187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_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denotes one character.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77900" y="43688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184400" y="4368800"/>
            <a:ext cx="16256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first_name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77900" y="46482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2184400" y="46482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977900" y="49149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2184400" y="49149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first_name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3683000" y="49149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LIKE 'S%'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5054600" y="49149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374900" y="520700"/>
            <a:ext cx="676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LIKE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Condition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64643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You can combine pattern-matching characters: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77900" y="2273300"/>
            <a:ext cx="2451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5527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43100" y="25527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28194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943100" y="28194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last_name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302000" y="2819400"/>
            <a:ext cx="1968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LIKE '_o%' 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90600" y="4216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You can 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ESCAPE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identifier to search for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35100" y="4546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1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actual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%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and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_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symbols.</a:t>
            </a:r>
          </a:p>
          <a:p>
            <a:pPr>
              <a:lnSpc>
                <a:spcPts val="261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273300" y="520700"/>
            <a:ext cx="6870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NULL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Conditions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034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Test for nulls with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IS NULL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operator.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3622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 manager_id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6289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943100" y="26289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29083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943100" y="2908300"/>
            <a:ext cx="2794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manager_id IS NULL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4533900" y="2908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933700" y="546100"/>
            <a:ext cx="6210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Logical Conditions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30400" y="1866900"/>
            <a:ext cx="12954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Operator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213100" y="1866900"/>
            <a:ext cx="12573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Meaning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044700" y="2209800"/>
            <a:ext cx="749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AND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213100" y="2209800"/>
            <a:ext cx="38100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Returns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TRUE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 if </a:t>
            </a:r>
            <a:r>
              <a:rPr lang="en-CA" sz="1810" b="1" i="1" smtClean="0">
                <a:solidFill>
                  <a:srgbClr val="000000"/>
                </a:solidFill>
                <a:latin typeface="Arial Bold Italic"/>
                <a:cs typeface="Arial Bold Italic"/>
              </a:rPr>
              <a:t>both 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component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213100" y="2514600"/>
            <a:ext cx="5930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conditions are true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44700" y="2844800"/>
            <a:ext cx="609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213100" y="2857500"/>
            <a:ext cx="39243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Returns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TRUE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 if </a:t>
            </a:r>
            <a:r>
              <a:rPr lang="en-CA" sz="1810" b="1" i="1" smtClean="0">
                <a:solidFill>
                  <a:srgbClr val="000000"/>
                </a:solidFill>
                <a:latin typeface="Arial Bold Italic"/>
                <a:cs typeface="Arial Bold Italic"/>
              </a:rPr>
              <a:t>either 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component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213100" y="3149600"/>
            <a:ext cx="5930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condition is true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70100" y="3492500"/>
            <a:ext cx="749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NOT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213100" y="3505200"/>
            <a:ext cx="34671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Returns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TRUE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 if the following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213100" y="3835400"/>
            <a:ext cx="5930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condition is false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565400" y="520700"/>
            <a:ext cx="6578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AND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Operator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7900" y="18034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AND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requires both conditions to be true: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3241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last_name, job_id, salary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5908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943100" y="25908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28702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943100" y="2870200"/>
            <a:ext cx="21717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salary &gt;=10000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3149600"/>
            <a:ext cx="749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AND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943100" y="3149600"/>
            <a:ext cx="2933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job_id LIKE '%MAN%'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4673600" y="31496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2794000" y="546100"/>
            <a:ext cx="635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Oracle Database 10</a:t>
            </a:r>
            <a:r>
              <a:rPr lang="en-CA" sz="2805" b="1" i="1" smtClean="0">
                <a:solidFill>
                  <a:srgbClr val="000000"/>
                </a:solidFill>
                <a:latin typeface="Arial Bold Italic"/>
                <a:cs typeface="Arial Bold Italic"/>
              </a:rPr>
              <a:t>g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749800" y="1816100"/>
            <a:ext cx="43942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Object relational data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232400" y="2654300"/>
            <a:ext cx="39116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Documents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45100" y="3556000"/>
            <a:ext cx="38989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Multimedia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295900" y="4470400"/>
            <a:ext cx="38481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Messages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667000" y="520700"/>
            <a:ext cx="6477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OR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Operator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OR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requires either condition to be true: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3114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last_name, job_id, salary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5908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943100" y="25908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28575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943100" y="2857500"/>
            <a:ext cx="2311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salary &gt;= 10000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3136900"/>
            <a:ext cx="609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943100" y="3136900"/>
            <a:ext cx="3200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job_id LIKE '%MAN%' 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565400" y="520700"/>
            <a:ext cx="6578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NOT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Operator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7900" y="18669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 job_id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1336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43100" y="21336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4130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43100" y="24130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job_id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943100" y="2692400"/>
            <a:ext cx="7200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NOT IN ('IT_PROG', 'ST_CLERK', 'SA_REP') 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5" name="TextBox 2"/>
          <p:cNvSpPr txBox="1"/>
          <p:nvPr/>
        </p:nvSpPr>
        <p:spPr>
          <a:xfrm>
            <a:off x="2794000" y="546100"/>
            <a:ext cx="635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Rules of Precedence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892300" y="1841500"/>
            <a:ext cx="1308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Arial Bold"/>
                <a:cs typeface="Arial Bold"/>
              </a:rPr>
              <a:t>Operator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149600" y="1841500"/>
            <a:ext cx="1270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Arial Bold"/>
                <a:cs typeface="Arial Bold"/>
              </a:rPr>
              <a:t>Meaning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413000" y="21971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149600" y="2197100"/>
            <a:ext cx="2578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Arial Bold"/>
                <a:cs typeface="Arial Bold"/>
              </a:rPr>
              <a:t>Arithmetic operators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413000" y="25781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149600" y="2578100"/>
            <a:ext cx="2921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Arial Bold"/>
                <a:cs typeface="Arial Bold"/>
              </a:rPr>
              <a:t>Concatenation operator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413000" y="29591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Arial Bold"/>
                <a:cs typeface="Arial Bold"/>
              </a:rPr>
              <a:t>3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149600" y="2959100"/>
            <a:ext cx="28829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Arial Bold"/>
                <a:cs typeface="Arial Bold"/>
              </a:rPr>
              <a:t>Comparison conditions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413000" y="33274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Arial Bold"/>
                <a:cs typeface="Arial Bold"/>
              </a:rPr>
              <a:t>4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149600" y="3302000"/>
            <a:ext cx="3746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IS [NOT] NULL</a:t>
            </a:r>
            <a:r>
              <a:rPr lang="en-CA" sz="1720" b="1" spc="-10" smtClean="0">
                <a:solidFill>
                  <a:srgbClr val="000000"/>
                </a:solidFill>
                <a:latin typeface="Times New Roman Bold"/>
                <a:cs typeface="Times New Roman Bold"/>
              </a:rPr>
              <a:t>, </a:t>
            </a:r>
            <a:r>
              <a:rPr lang="en-CA" sz="1720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LIKE</a:t>
            </a:r>
            <a:r>
              <a:rPr lang="en-CA" sz="1720" b="1" spc="-10" smtClean="0">
                <a:solidFill>
                  <a:srgbClr val="000000"/>
                </a:solidFill>
                <a:latin typeface="Times New Roman Bold"/>
                <a:cs typeface="Times New Roman Bold"/>
              </a:rPr>
              <a:t>, </a:t>
            </a:r>
            <a:r>
              <a:rPr lang="en-CA" sz="1720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[NOT] IN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413000" y="36830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25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Arial Bold"/>
                <a:cs typeface="Arial Bold"/>
              </a:rPr>
              <a:t>5</a:t>
            </a:r>
          </a:p>
          <a:p>
            <a:pPr>
              <a:lnSpc>
                <a:spcPts val="2125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149600" y="3670300"/>
            <a:ext cx="2108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[NOT] BETWEEN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2413000" y="4051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Arial Bold"/>
                <a:cs typeface="Arial Bold"/>
              </a:rPr>
              <a:t>6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149600" y="4051300"/>
            <a:ext cx="1663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Arial Bold"/>
                <a:cs typeface="Arial Bold"/>
              </a:rPr>
              <a:t>Not equal to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2413000" y="44196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Arial Bold"/>
                <a:cs typeface="Arial Bold"/>
              </a:rPr>
              <a:t>7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3149600" y="4406900"/>
            <a:ext cx="2628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NOT</a:t>
            </a:r>
            <a:r>
              <a:rPr lang="en-CA" sz="1720" b="1" spc="-10" smtClean="0">
                <a:solidFill>
                  <a:srgbClr val="000000"/>
                </a:solidFill>
                <a:latin typeface="Arial Bold"/>
                <a:cs typeface="Arial Bold"/>
              </a:rPr>
              <a:t> logical condition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2413000" y="48260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25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Arial Bold"/>
                <a:cs typeface="Arial Bold"/>
              </a:rPr>
              <a:t>8</a:t>
            </a:r>
          </a:p>
          <a:p>
            <a:pPr>
              <a:lnSpc>
                <a:spcPts val="2125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3149600" y="4813300"/>
            <a:ext cx="2628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AND</a:t>
            </a:r>
            <a:r>
              <a:rPr lang="en-CA" sz="1720" b="1" spc="-10" smtClean="0">
                <a:solidFill>
                  <a:srgbClr val="000000"/>
                </a:solidFill>
                <a:latin typeface="Arial Bold"/>
                <a:cs typeface="Arial Bold"/>
              </a:rPr>
              <a:t> logical condition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2413000" y="52451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25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Arial Bold"/>
                <a:cs typeface="Arial Bold"/>
              </a:rPr>
              <a:t>9</a:t>
            </a:r>
          </a:p>
          <a:p>
            <a:pPr>
              <a:lnSpc>
                <a:spcPts val="2125"/>
              </a:lnSpc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3149600" y="5232400"/>
            <a:ext cx="2489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OR</a:t>
            </a:r>
            <a:r>
              <a:rPr lang="en-CA" sz="1720" b="1" spc="-10" smtClean="0">
                <a:solidFill>
                  <a:srgbClr val="000000"/>
                </a:solidFill>
                <a:latin typeface="Arial Bold"/>
                <a:cs typeface="Arial Bold"/>
              </a:rPr>
              <a:t> logical condition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3" name="TextBox 23"/>
          <p:cNvSpPr txBox="1"/>
          <p:nvPr/>
        </p:nvSpPr>
        <p:spPr>
          <a:xfrm>
            <a:off x="1752600" y="5765800"/>
            <a:ext cx="7391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mtClean="0">
                <a:solidFill>
                  <a:srgbClr val="000000"/>
                </a:solidFill>
                <a:latin typeface="Arial Bold"/>
                <a:cs typeface="Arial Bold"/>
              </a:rPr>
              <a:t>You can use parentheses to override rules of precedence.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0" name="TextBox 2"/>
          <p:cNvSpPr txBox="1"/>
          <p:nvPr/>
        </p:nvSpPr>
        <p:spPr>
          <a:xfrm>
            <a:off x="2794000" y="546100"/>
            <a:ext cx="635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Rules of Precedence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7900" y="15875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 job_id, salary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18669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43100" y="18669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1336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43100" y="2133600"/>
            <a:ext cx="2578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job_id = 'SA_REP'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7480300" y="20701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2413000"/>
            <a:ext cx="520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943100" y="2413000"/>
            <a:ext cx="2705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job_id = 'AD_PRES'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77900" y="2679700"/>
            <a:ext cx="749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AND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943100" y="2679700"/>
            <a:ext cx="2387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salary &gt; 15000;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77900" y="4254500"/>
            <a:ext cx="4635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 job_id, salary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77900" y="4546600"/>
            <a:ext cx="6388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52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	employees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77900" y="4813300"/>
            <a:ext cx="6388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52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  <a:r>
              <a:rPr lang="en-CA" sz="1810" b="1" smtClean="0">
                <a:solidFill>
                  <a:srgbClr val="FF0000"/>
                </a:solidFill>
                <a:latin typeface="Courier New Bold"/>
                <a:cs typeface="Courier New Bold"/>
              </a:rPr>
              <a:t>	(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job_id = 'SA_REP'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77900" y="5092700"/>
            <a:ext cx="6388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52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OR	job_id = 'AD_PRES'</a:t>
            </a:r>
            <a:r>
              <a:rPr lang="en-CA" sz="1810" b="1" smtClean="0">
                <a:solidFill>
                  <a:srgbClr val="FF0000"/>
                </a:solidFill>
                <a:latin typeface="Courier New Bold"/>
                <a:cs typeface="Courier New Bold"/>
              </a:rPr>
              <a:t>)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7900" y="5359400"/>
            <a:ext cx="6388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52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AND	salary &gt; 15000;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480300" y="4673600"/>
            <a:ext cx="1549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2197100" y="520700"/>
            <a:ext cx="6946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ORDER BY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Sort retrieved rows with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ORDER BY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62100" y="22098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ASC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: ascending order, default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2100" y="25654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DESC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: descending order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0600" y="2933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933700"/>
            <a:ext cx="6464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ORDER BY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comes last in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47800" y="3276600"/>
            <a:ext cx="15875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statement: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36449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209800" y="3644900"/>
            <a:ext cx="6134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last_name, job_id, department_id, hire_date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77900" y="39243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2209800" y="39243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77900" y="4191000"/>
            <a:ext cx="2794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ORDER BY hire_date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581400" y="41910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3" name="TextBox 2"/>
          <p:cNvSpPr txBox="1"/>
          <p:nvPr/>
        </p:nvSpPr>
        <p:spPr>
          <a:xfrm>
            <a:off x="3924300" y="546100"/>
            <a:ext cx="5219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Sorting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9558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955800"/>
            <a:ext cx="4013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Sorting in descending order: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77900" y="23495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209800" y="2349500"/>
            <a:ext cx="6134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last_name, job_id, department_id, hire_date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26289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209800" y="26289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2908300"/>
            <a:ext cx="5499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2590800" algn="l"/>
                <a:tab pos="32766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ORDER BY hire_date	DESC	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0600" y="3302000"/>
            <a:ext cx="54864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Sorting by column alias: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7900" y="3797300"/>
            <a:ext cx="54991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952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last_name, salary*12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	employees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77900" y="4356100"/>
            <a:ext cx="5499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1231900" algn="l"/>
                <a:tab pos="21844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ORDER BY	annsal	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90600" y="4787900"/>
            <a:ext cx="54864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Sorting by multiple columns: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734300" y="2794000"/>
            <a:ext cx="1308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1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578600" y="3810000"/>
            <a:ext cx="2463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annsal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734300" y="4076700"/>
            <a:ext cx="1308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615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7900" y="52705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 department_id, salary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77900" y="55499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943100" y="55499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7734300" y="54610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3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977900" y="58293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ORDER BY department_id, salary DESC;</a:t>
            </a:r>
          </a:p>
          <a:p>
            <a:pPr>
              <a:lnSpc>
                <a:spcPts val="210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2667000" y="546100"/>
            <a:ext cx="6477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Substitution Variables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276600" y="1968500"/>
            <a:ext cx="5867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0000"/>
                </a:solidFill>
                <a:latin typeface="Arial Bold"/>
                <a:cs typeface="Arial Bold"/>
              </a:rPr>
              <a:t>... salary = ? …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276600" y="2235200"/>
            <a:ext cx="58674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FF0000"/>
                </a:solidFill>
                <a:latin typeface="Arial Bold"/>
                <a:cs typeface="Arial Bold"/>
              </a:rPr>
              <a:t>… department_id = ? …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FF0000"/>
                </a:solidFill>
                <a:latin typeface="Arial Bold"/>
                <a:cs typeface="Arial Bold"/>
              </a:rPr>
              <a:t>... last_name = ? ...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181600" y="3149600"/>
            <a:ext cx="3962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 want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054600" y="3416300"/>
            <a:ext cx="4089400" cy="901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7612">
              <a:lnSpc>
                <a:spcPts val="215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to query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different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values.</a:t>
            </a:r>
          </a:p>
          <a:p>
            <a:pPr>
              <a:lnSpc>
                <a:spcPts val="215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667000" y="546100"/>
            <a:ext cx="6477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Substitution Variables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Use </a:t>
            </a:r>
            <a:r>
              <a:rPr lang="en-CA" sz="2205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SQL*Plus substitution variables to: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62100" y="2197100"/>
            <a:ext cx="75819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330200" algn="l"/>
              </a:tabLst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 Temporarily store values with single-ampersand (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&amp;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)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	and double-ampersand (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&amp;&amp;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) substitution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8956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Use substitution variables to supplement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32385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following: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62100" y="36068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WHERE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conditions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2100" y="39751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ORDER BY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clauses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62100" y="43561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Column expressions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62100" y="47244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Table names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62100" y="50673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Entire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statements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1739900" y="520700"/>
            <a:ext cx="7404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&amp;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Substitution Variable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778000"/>
            <a:ext cx="82677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a variable prefixed with an ampersand (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&amp;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) to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prompt the user for a value: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7051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last_name, salary, department_id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9845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943100" y="29845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32512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943100" y="3251200"/>
            <a:ext cx="2108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 =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848100" y="3251200"/>
            <a:ext cx="2108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&amp;employee_num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5765800" y="32512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1739900" y="520700"/>
            <a:ext cx="7404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&amp;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Substitution Variable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159500" y="4432300"/>
            <a:ext cx="2984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480300" y="4889500"/>
            <a:ext cx="166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006600" y="584200"/>
            <a:ext cx="7137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Oracle Application Server 10</a:t>
            </a:r>
            <a:r>
              <a:rPr lang="en-CA" sz="2805" b="1" i="1" smtClean="0">
                <a:solidFill>
                  <a:srgbClr val="000000"/>
                </a:solidFill>
                <a:latin typeface="Arial Bold Italic"/>
                <a:cs typeface="Arial Bold Italic"/>
              </a:rPr>
              <a:t>g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35300" y="1816100"/>
            <a:ext cx="61087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Portals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095500" y="2654300"/>
            <a:ext cx="70485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Transactional applications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36800" y="3556000"/>
            <a:ext cx="68072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Business intelligence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844800" y="4470400"/>
            <a:ext cx="62992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Integration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730500" y="5410200"/>
            <a:ext cx="14986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Application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5448300" y="5410200"/>
            <a:ext cx="14986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Application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641600" y="5676900"/>
            <a:ext cx="16637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development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5727700" y="56769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server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768600" y="5969000"/>
            <a:ext cx="6375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framework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260600" y="546100"/>
            <a:ext cx="68834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7448">
              <a:lnSpc>
                <a:spcPts val="330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Character and Date Values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with Substitution Variables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single quotation marks for date and character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values: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8194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 department_id, salary*12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30988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943100" y="30988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33655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943100" y="3365500"/>
            <a:ext cx="1422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job_id =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162300" y="3365500"/>
            <a:ext cx="1968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'&amp;job_title'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4940300" y="33655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247900" y="546100"/>
            <a:ext cx="68961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  <a:tabLst>
                <a:tab pos="4064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Specifying Column Names,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	Expressions, and Text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7900" y="18923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last_name, job_id,&amp;column_name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1717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43100" y="21717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4384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43100" y="2438400"/>
            <a:ext cx="16256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&amp;condition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2717800"/>
            <a:ext cx="1435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ORDER BY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209800" y="2717800"/>
            <a:ext cx="2108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&amp;order_column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4127500" y="27178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175000" y="4000500"/>
            <a:ext cx="5969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000000"/>
                </a:solidFill>
                <a:latin typeface="Courier New Bold"/>
                <a:cs typeface="Courier New Bold"/>
              </a:rPr>
              <a:t>salary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44800" y="4864100"/>
            <a:ext cx="6299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000000"/>
                </a:solidFill>
                <a:latin typeface="Courier New Bold"/>
                <a:cs typeface="Courier New Bold"/>
              </a:rPr>
              <a:t>salary &gt; 15000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124200" y="5689600"/>
            <a:ext cx="6019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40"/>
              </a:lnSpc>
            </a:pPr>
            <a:r>
              <a:rPr lang="en-CA" sz="1210" b="1" smtClean="0">
                <a:solidFill>
                  <a:srgbClr val="000000"/>
                </a:solidFill>
                <a:latin typeface="Courier New Bold"/>
                <a:cs typeface="Courier New Bold"/>
              </a:rPr>
              <a:t>last_name</a:t>
            </a:r>
          </a:p>
          <a:p>
            <a:pPr>
              <a:lnSpc>
                <a:spcPts val="144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1638300" y="520700"/>
            <a:ext cx="7505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&amp;&amp;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Substitution Variable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63600" y="1790700"/>
            <a:ext cx="8280400" cy="1130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7">
              <a:lnSpc>
                <a:spcPts val="275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the double ampersand (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&amp;&amp;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) if you want to reuse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variable value without prompting the user each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time:</a:t>
            </a:r>
          </a:p>
          <a:p>
            <a:pPr>
              <a:lnSpc>
                <a:spcPts val="275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63600" y="2819400"/>
            <a:ext cx="1066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082800" y="2819400"/>
            <a:ext cx="4483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employee_id, last_name, job_id,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6451600" y="2819400"/>
            <a:ext cx="2108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&amp;&amp;column_name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863600" y="30861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082800" y="30861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863600" y="3365500"/>
            <a:ext cx="1435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ORDER BY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082800" y="3365500"/>
            <a:ext cx="1968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&amp;column_name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860800" y="33655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1219200" y="520700"/>
            <a:ext cx="7924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SQL*Plus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DEFINE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Command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Use the </a:t>
            </a:r>
            <a:r>
              <a:rPr lang="en-CA" sz="2205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SQL*Plus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DEFINE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command to create and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assign a value to a variable.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400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Use the </a:t>
            </a:r>
            <a:r>
              <a:rPr lang="en-CA" sz="2205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SQL*Plus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UNDEFINE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command to remove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2895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 variable.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7900" y="35179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DEFINE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943100" y="3517900"/>
            <a:ext cx="1968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employee_num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708400" y="35179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= 200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77900" y="4076700"/>
            <a:ext cx="7353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last_name, salary, department_id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77900" y="43434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943100" y="43434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77900" y="46228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943100" y="4622800"/>
            <a:ext cx="2108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 =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3848100" y="4622800"/>
            <a:ext cx="2108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&amp;employee_num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5765800" y="46228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977900" y="51689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UNDEFINE employee_num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120900" y="520700"/>
            <a:ext cx="7023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VERIFY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Command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790700"/>
            <a:ext cx="8267700" cy="1130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5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VERIFY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command to toggle the display of the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substitution variable, both before and after </a:t>
            </a:r>
            <a:r>
              <a:rPr lang="en-CA" sz="2205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SQL*Plus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replaces substitution variables with values:</a:t>
            </a:r>
          </a:p>
          <a:p>
            <a:pPr>
              <a:lnSpc>
                <a:spcPts val="275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90600" y="3124200"/>
            <a:ext cx="8153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SET VERIFY ON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3390900"/>
            <a:ext cx="8153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last_name, salary, department_id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0600" y="36576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55800" y="36576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90600" y="39370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955800" y="3937000"/>
            <a:ext cx="4152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 = &amp;employee_num;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90600" y="5232400"/>
            <a:ext cx="673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old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803400" y="5232400"/>
            <a:ext cx="53086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3: WHERE  employee_id = &amp;employee_num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90600" y="5511800"/>
            <a:ext cx="749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new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803400" y="5511800"/>
            <a:ext cx="4025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3: WHERE  employee_id = 200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1" name="TextBox 2"/>
          <p:cNvSpPr txBox="1"/>
          <p:nvPr/>
        </p:nvSpPr>
        <p:spPr>
          <a:xfrm>
            <a:off x="3733800" y="546100"/>
            <a:ext cx="541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Summary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this lesson, you should have learned how to: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197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197100"/>
            <a:ext cx="65659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to restrict rows of output: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562100" y="2616200"/>
            <a:ext cx="42799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Use the comparison conditions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562100" y="2959100"/>
            <a:ext cx="63881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Use the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BETWEEN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IN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LIKE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, and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NULL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conditions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562100" y="3327400"/>
            <a:ext cx="58801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Apply the logical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AND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OR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, and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NOT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operators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90600" y="3695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695700"/>
            <a:ext cx="664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ORDER BY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to sort rows of output: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77900" y="41656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2070100" y="4165600"/>
            <a:ext cx="6261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*|{[DISTINCT]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column|expression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 [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alias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],...}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77900" y="44450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2070100" y="4445000"/>
            <a:ext cx="927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977900" y="47117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2070100" y="4711700"/>
            <a:ext cx="20320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condition(s)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977900" y="50038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  <a:tabLst>
                <a:tab pos="60071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[ORDER BY {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column, expr, alias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} [ASC|DESC]]	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77900" y="55118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Use ampersand substitution in </a:t>
            </a:r>
            <a:r>
              <a:rPr lang="en-CA" sz="2205" b="1" i="1" smtClean="0">
                <a:solidFill>
                  <a:srgbClr val="000000"/>
                </a:solidFill>
                <a:latin typeface="Times New Roman Bold Italic"/>
                <a:cs typeface="Times New Roman Bold Italic"/>
              </a:rPr>
              <a:t>i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SQL*Plus to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35100" y="58547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restrict and sort output at run time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794000" y="546100"/>
            <a:ext cx="635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Practice 2: Overview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This practice covers the following topics: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55880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Selecting data and changing the order of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552700"/>
            <a:ext cx="37846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rows that are displayed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2933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933700"/>
            <a:ext cx="5969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Restricting rows by 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3340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340100"/>
            <a:ext cx="6007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Sorting rows by 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ORDER BY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77900" y="3759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3759200"/>
            <a:ext cx="6451600" cy="304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Using substitution variables to add flexibility to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4089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65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your SQL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statements</a:t>
            </a:r>
          </a:p>
          <a:p>
            <a:pPr>
              <a:lnSpc>
                <a:spcPts val="2465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1930400" y="2679700"/>
            <a:ext cx="72136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  <a:tabLst>
                <a:tab pos="11049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Single-Row Functions to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	Customize Output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3644900" y="546100"/>
            <a:ext cx="549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Objectives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completing this lesson, you should be able to do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654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Describe various types of functions that are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35100" y="2895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available in SQL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33020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Use character, number, and date functions in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35100" y="36195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9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statements</a:t>
            </a:r>
          </a:p>
          <a:p>
            <a:pPr>
              <a:lnSpc>
                <a:spcPts val="24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7900" y="40386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Describe the use of conversion functions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3276600" y="546100"/>
            <a:ext cx="5867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SQL Functions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74800" y="1854200"/>
            <a:ext cx="901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Input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6578600" y="1854200"/>
            <a:ext cx="1092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Output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4051300" y="2451100"/>
            <a:ext cx="5092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Function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97000" y="3149600"/>
            <a:ext cx="7747000" cy="304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  <a:tabLst>
                <a:tab pos="21463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arg 1	Function performs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216400" y="3403600"/>
            <a:ext cx="4927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action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66900" y="3784600"/>
            <a:ext cx="7277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arg 2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629400" y="3975100"/>
            <a:ext cx="25146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Result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value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74900" y="4965700"/>
            <a:ext cx="6769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arg 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16598</Words>
  <Application>Microsoft Office PowerPoint</Application>
  <PresentationFormat>On-screen Show (4:3)</PresentationFormat>
  <Paragraphs>4449</Paragraphs>
  <Slides>413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413</vt:i4>
      </vt:variant>
    </vt:vector>
  </HeadingPairs>
  <TitlesOfParts>
    <vt:vector size="41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  <vt:lpstr>Slide 296</vt:lpstr>
      <vt:lpstr>Slide 297</vt:lpstr>
      <vt:lpstr>Slide 298</vt:lpstr>
      <vt:lpstr>Slide 299</vt:lpstr>
      <vt:lpstr>Slide 300</vt:lpstr>
      <vt:lpstr>Slide 301</vt:lpstr>
      <vt:lpstr>Slide 302</vt:lpstr>
      <vt:lpstr>Slide 303</vt:lpstr>
      <vt:lpstr>Slide 304</vt:lpstr>
      <vt:lpstr>Slide 305</vt:lpstr>
      <vt:lpstr>Slide 306</vt:lpstr>
      <vt:lpstr>Slide 307</vt:lpstr>
      <vt:lpstr>Slide 308</vt:lpstr>
      <vt:lpstr>Slide 309</vt:lpstr>
      <vt:lpstr>Slide 310</vt:lpstr>
      <vt:lpstr>Slide 311</vt:lpstr>
      <vt:lpstr>Slide 312</vt:lpstr>
      <vt:lpstr>Slide 313</vt:lpstr>
      <vt:lpstr>Slide 314</vt:lpstr>
      <vt:lpstr>Slide 315</vt:lpstr>
      <vt:lpstr>Slide 316</vt:lpstr>
      <vt:lpstr>Slide 317</vt:lpstr>
      <vt:lpstr>Slide 318</vt:lpstr>
      <vt:lpstr>Slide 319</vt:lpstr>
      <vt:lpstr>Slide 320</vt:lpstr>
      <vt:lpstr>Slide 321</vt:lpstr>
      <vt:lpstr>Slide 322</vt:lpstr>
      <vt:lpstr>Slide 323</vt:lpstr>
      <vt:lpstr>Slide 324</vt:lpstr>
      <vt:lpstr>Slide 325</vt:lpstr>
      <vt:lpstr>Slide 326</vt:lpstr>
      <vt:lpstr>Slide 327</vt:lpstr>
      <vt:lpstr>Slide 328</vt:lpstr>
      <vt:lpstr>Slide 329</vt:lpstr>
      <vt:lpstr>Slide 330</vt:lpstr>
      <vt:lpstr>Slide 331</vt:lpstr>
      <vt:lpstr>Slide 332</vt:lpstr>
      <vt:lpstr>Slide 333</vt:lpstr>
      <vt:lpstr>Slide 334</vt:lpstr>
      <vt:lpstr>Slide 335</vt:lpstr>
      <vt:lpstr>Slide 336</vt:lpstr>
      <vt:lpstr>Slide 337</vt:lpstr>
      <vt:lpstr>Slide 338</vt:lpstr>
      <vt:lpstr>Slide 339</vt:lpstr>
      <vt:lpstr>Slide 340</vt:lpstr>
      <vt:lpstr>Slide 341</vt:lpstr>
      <vt:lpstr>Slide 342</vt:lpstr>
      <vt:lpstr>Slide 343</vt:lpstr>
      <vt:lpstr>Slide 344</vt:lpstr>
      <vt:lpstr>Slide 345</vt:lpstr>
      <vt:lpstr>Slide 346</vt:lpstr>
      <vt:lpstr>Slide 347</vt:lpstr>
      <vt:lpstr>Slide 348</vt:lpstr>
      <vt:lpstr>Slide 349</vt:lpstr>
      <vt:lpstr>Slide 350</vt:lpstr>
      <vt:lpstr>Slide 351</vt:lpstr>
      <vt:lpstr>Slide 352</vt:lpstr>
      <vt:lpstr>Slide 353</vt:lpstr>
      <vt:lpstr>Slide 354</vt:lpstr>
      <vt:lpstr>Slide 355</vt:lpstr>
      <vt:lpstr>Slide 356</vt:lpstr>
      <vt:lpstr>Slide 357</vt:lpstr>
      <vt:lpstr>Slide 358</vt:lpstr>
      <vt:lpstr>Slide 359</vt:lpstr>
      <vt:lpstr>Slide 360</vt:lpstr>
      <vt:lpstr>Slide 361</vt:lpstr>
      <vt:lpstr>Slide 362</vt:lpstr>
      <vt:lpstr>Slide 363</vt:lpstr>
      <vt:lpstr>Slide 364</vt:lpstr>
      <vt:lpstr>Slide 365</vt:lpstr>
      <vt:lpstr>Slide 366</vt:lpstr>
      <vt:lpstr>Slide 367</vt:lpstr>
      <vt:lpstr>Slide 368</vt:lpstr>
      <vt:lpstr>Slide 369</vt:lpstr>
      <vt:lpstr>Slide 370</vt:lpstr>
      <vt:lpstr>Slide 371</vt:lpstr>
      <vt:lpstr>Slide 372</vt:lpstr>
      <vt:lpstr>Slide 373</vt:lpstr>
      <vt:lpstr>Slide 374</vt:lpstr>
      <vt:lpstr>Slide 375</vt:lpstr>
      <vt:lpstr>Slide 376</vt:lpstr>
      <vt:lpstr>Slide 377</vt:lpstr>
      <vt:lpstr>Slide 378</vt:lpstr>
      <vt:lpstr>Slide 379</vt:lpstr>
      <vt:lpstr>Slide 380</vt:lpstr>
      <vt:lpstr>Slide 381</vt:lpstr>
      <vt:lpstr>Slide 382</vt:lpstr>
      <vt:lpstr>Slide 383</vt:lpstr>
      <vt:lpstr>Slide 384</vt:lpstr>
      <vt:lpstr>Slide 385</vt:lpstr>
      <vt:lpstr>Slide 386</vt:lpstr>
      <vt:lpstr>Slide 387</vt:lpstr>
      <vt:lpstr>Slide 388</vt:lpstr>
      <vt:lpstr>Slide 389</vt:lpstr>
      <vt:lpstr>Slide 390</vt:lpstr>
      <vt:lpstr>Slide 391</vt:lpstr>
      <vt:lpstr>Slide 392</vt:lpstr>
      <vt:lpstr>Slide 393</vt:lpstr>
      <vt:lpstr>Slide 394</vt:lpstr>
      <vt:lpstr>Slide 395</vt:lpstr>
      <vt:lpstr>Slide 396</vt:lpstr>
      <vt:lpstr>Slide 397</vt:lpstr>
      <vt:lpstr>Slide 398</vt:lpstr>
      <vt:lpstr>Slide 399</vt:lpstr>
      <vt:lpstr>Slide 400</vt:lpstr>
      <vt:lpstr>Slide 401</vt:lpstr>
      <vt:lpstr>Slide 402</vt:lpstr>
      <vt:lpstr>Slide 403</vt:lpstr>
      <vt:lpstr>Slide 404</vt:lpstr>
      <vt:lpstr>Slide 405</vt:lpstr>
      <vt:lpstr>Slide 406</vt:lpstr>
      <vt:lpstr>Slide 407</vt:lpstr>
      <vt:lpstr>Slide 408</vt:lpstr>
      <vt:lpstr>Slide 409</vt:lpstr>
      <vt:lpstr>Slide 410</vt:lpstr>
      <vt:lpstr>Slide 411</vt:lpstr>
      <vt:lpstr>Slide 412</vt:lpstr>
      <vt:lpstr>Slide 413</vt:lpstr>
    </vt:vector>
  </TitlesOfParts>
  <Company>Investintech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A2E_Engine</dc:creator>
  <cp:lastModifiedBy>HP</cp:lastModifiedBy>
  <cp:revision>1</cp:revision>
  <dcterms:created xsi:type="dcterms:W3CDTF">2016-07-16T12:52:28Z</dcterms:created>
  <dcterms:modified xsi:type="dcterms:W3CDTF">2016-07-16T16:56:36Z</dcterms:modified>
</cp:coreProperties>
</file>